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57" r:id="rId1"/>
    <p:sldMasterId id="2147484685" r:id="rId2"/>
    <p:sldMasterId id="2147484702" r:id="rId3"/>
    <p:sldMasterId id="2147484721" r:id="rId4"/>
    <p:sldMasterId id="2147484740" r:id="rId5"/>
    <p:sldMasterId id="2147484759" r:id="rId6"/>
  </p:sldMasterIdLst>
  <p:notesMasterIdLst>
    <p:notesMasterId r:id="rId30"/>
  </p:notesMasterIdLst>
  <p:handoutMasterIdLst>
    <p:handoutMasterId r:id="rId31"/>
  </p:handoutMasterIdLst>
  <p:sldIdLst>
    <p:sldId id="256" r:id="rId7"/>
    <p:sldId id="311" r:id="rId8"/>
    <p:sldId id="362" r:id="rId9"/>
    <p:sldId id="347" r:id="rId10"/>
    <p:sldId id="348" r:id="rId11"/>
    <p:sldId id="360" r:id="rId12"/>
    <p:sldId id="345" r:id="rId13"/>
    <p:sldId id="346" r:id="rId14"/>
    <p:sldId id="349" r:id="rId15"/>
    <p:sldId id="350" r:id="rId16"/>
    <p:sldId id="351" r:id="rId17"/>
    <p:sldId id="353" r:id="rId18"/>
    <p:sldId id="354" r:id="rId19"/>
    <p:sldId id="355" r:id="rId20"/>
    <p:sldId id="352" r:id="rId21"/>
    <p:sldId id="361" r:id="rId22"/>
    <p:sldId id="340" r:id="rId23"/>
    <p:sldId id="356" r:id="rId24"/>
    <p:sldId id="337" r:id="rId25"/>
    <p:sldId id="341" r:id="rId26"/>
    <p:sldId id="257" r:id="rId27"/>
    <p:sldId id="358" r:id="rId28"/>
    <p:sldId id="359" r:id="rId29"/>
  </p:sldIdLst>
  <p:sldSz cx="12192000" cy="6858000"/>
  <p:notesSz cx="9144000" cy="6858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70" autoAdjust="0"/>
  </p:normalViewPr>
  <p:slideViewPr>
    <p:cSldViewPr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1" d="100"/>
          <a:sy n="61" d="100"/>
        </p:scale>
        <p:origin x="19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s-ES"/>
              <a:t>CSSPyME 2009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B015C0F-43A5-4A09-8EFE-A59B62EEF966}" type="datetimeFigureOut">
              <a:rPr lang="es-ES"/>
              <a:pPr>
                <a:defRPr/>
              </a:pPr>
              <a:t>02/09/2019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s-ES"/>
              <a:t>Clase 1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2C9784D-779E-4AA0-9063-9ABB461F68C5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6636578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s-ES"/>
              <a:t>CSSPyME 2009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D31D085-524C-40E2-9A01-625F1F6AEEF6}" type="datetimeFigureOut">
              <a:rPr lang="es-ES"/>
              <a:pPr>
                <a:defRPr/>
              </a:pPr>
              <a:t>02/09/2019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s-ES"/>
              <a:t>Clase 1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581877-5E09-4CD7-B714-5375D6F20D11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276696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286000" y="514350"/>
            <a:ext cx="4572000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_tradnl" altLang="es-AR"/>
          </a:p>
        </p:txBody>
      </p:sp>
      <p:sp>
        <p:nvSpPr>
          <p:cNvPr id="2662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89FDC19-041A-428F-B683-6236151A8662}" type="slidenum">
              <a:rPr lang="es-ES" altLang="es-AR" smtClean="0">
                <a:latin typeface="Calibri" panose="020F0502020204030204" pitchFamily="34" charset="0"/>
              </a:rPr>
              <a:pPr/>
              <a:t>1</a:t>
            </a:fld>
            <a:endParaRPr lang="es-ES" altLang="es-AR">
              <a:latin typeface="Calibri" panose="020F0502020204030204" pitchFamily="34" charset="0"/>
            </a:endParaRPr>
          </a:p>
        </p:txBody>
      </p:sp>
      <p:sp>
        <p:nvSpPr>
          <p:cNvPr id="50181" name="4 Marcador de pie de página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Clase 1</a:t>
            </a:r>
          </a:p>
        </p:txBody>
      </p:sp>
      <p:sp>
        <p:nvSpPr>
          <p:cNvPr id="50182" name="5 Marcador de encabezado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/>
              <a:t>CSSPyME 2009</a:t>
            </a:r>
          </a:p>
        </p:txBody>
      </p:sp>
    </p:spTree>
    <p:extLst>
      <p:ext uri="{BB962C8B-B14F-4D97-AF65-F5344CB8AC3E}">
        <p14:creationId xmlns:p14="http://schemas.microsoft.com/office/powerpoint/2010/main" val="255330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286000" y="514350"/>
            <a:ext cx="4572000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AR" altLang="es-AR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CSSPyME 2009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Clase 1</a:t>
            </a:r>
          </a:p>
        </p:txBody>
      </p:sp>
      <p:sp>
        <p:nvSpPr>
          <p:cNvPr id="28678" name="5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B106A5-BDEA-4C0A-8518-CE46F62B32B5}" type="slidenum">
              <a:rPr lang="es-ES" altLang="es-AR" smtClean="0">
                <a:latin typeface="Calibri" panose="020F0502020204030204" pitchFamily="34" charset="0"/>
              </a:rPr>
              <a:pPr/>
              <a:t>20</a:t>
            </a:fld>
            <a:endParaRPr lang="es-ES" altLang="es-A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24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286000" y="514350"/>
            <a:ext cx="4572000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AR" altLang="es-AR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CSSPyME 2009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Clase 1</a:t>
            </a:r>
          </a:p>
        </p:txBody>
      </p:sp>
      <p:sp>
        <p:nvSpPr>
          <p:cNvPr id="28678" name="5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B106A5-BDEA-4C0A-8518-CE46F62B32B5}" type="slidenum">
              <a:rPr lang="es-ES" altLang="es-AR" smtClean="0">
                <a:latin typeface="Calibri" panose="020F0502020204030204" pitchFamily="34" charset="0"/>
              </a:rPr>
              <a:pPr/>
              <a:t>21</a:t>
            </a:fld>
            <a:endParaRPr lang="es-ES" altLang="es-A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316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contenido"/>
          <p:cNvSpPr>
            <a:spLocks noGrp="1"/>
          </p:cNvSpPr>
          <p:nvPr>
            <p:ph idx="1" hasCustomPrompt="1"/>
          </p:nvPr>
        </p:nvSpPr>
        <p:spPr>
          <a:xfrm>
            <a:off x="335360" y="1124745"/>
            <a:ext cx="7200800" cy="820685"/>
          </a:xfrm>
          <a:prstGeom prst="rect">
            <a:avLst/>
          </a:prstGeom>
        </p:spPr>
        <p:txBody>
          <a:bodyPr lIns="76197" tIns="38098" rIns="76197" bIns="38098"/>
          <a:lstStyle>
            <a:lvl1pPr>
              <a:buNone/>
              <a:defRPr sz="2000" b="0" i="0" baseline="0">
                <a:solidFill>
                  <a:srgbClr val="8A1D1A"/>
                </a:solidFill>
                <a:effectLst/>
                <a:latin typeface="Arial Black" pitchFamily="34" charset="0"/>
                <a:ea typeface="Open Sans Semibold" pitchFamily="34" charset="0"/>
                <a:cs typeface="Open Sans Semibold" pitchFamily="34" charset="0"/>
              </a:defRPr>
            </a:lvl1pPr>
            <a:lvl2pPr marL="0" indent="0" algn="l">
              <a:buNone/>
              <a:defRPr sz="1700" b="1">
                <a:latin typeface="Arial" pitchFamily="34" charset="0"/>
                <a:cs typeface="Arial" pitchFamily="34" charset="0"/>
              </a:defRPr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lvl="0"/>
            <a:r>
              <a:rPr lang="es-ES" dirty="0"/>
              <a:t>TÍTULO NOVEDAD</a:t>
            </a:r>
          </a:p>
        </p:txBody>
      </p:sp>
      <p:sp>
        <p:nvSpPr>
          <p:cNvPr id="9" name="2 Marcador de contenido"/>
          <p:cNvSpPr>
            <a:spLocks noGrp="1"/>
          </p:cNvSpPr>
          <p:nvPr>
            <p:ph idx="13" hasCustomPrompt="1"/>
          </p:nvPr>
        </p:nvSpPr>
        <p:spPr>
          <a:xfrm>
            <a:off x="335360" y="1988841"/>
            <a:ext cx="7200800" cy="3840427"/>
          </a:xfrm>
          <a:prstGeom prst="rect">
            <a:avLst/>
          </a:prstGeom>
        </p:spPr>
        <p:txBody>
          <a:bodyPr lIns="76197" tIns="38098" rIns="76197" bIns="38098">
            <a:normAutofit/>
          </a:bodyPr>
          <a:lstStyle>
            <a:lvl1pPr>
              <a:buNone/>
              <a:defRPr sz="1700" b="1">
                <a:solidFill>
                  <a:schemeClr val="tx1"/>
                </a:solidFill>
                <a:latin typeface="Arial" pitchFamily="34" charset="0"/>
                <a:ea typeface="Open Sans Semibold" pitchFamily="34" charset="0"/>
                <a:cs typeface="Arial" pitchFamily="34" charset="0"/>
              </a:defRPr>
            </a:lvl1pPr>
            <a:lvl2pPr marL="0" indent="0" algn="l">
              <a:buNone/>
              <a:defRPr sz="1700" b="1">
                <a:latin typeface="Arial" pitchFamily="34" charset="0"/>
                <a:cs typeface="Arial" pitchFamily="34" charset="0"/>
              </a:defRPr>
            </a:lvl2pPr>
            <a:lvl3pPr marL="0" indent="0" algn="l">
              <a:buNone/>
              <a:defRPr/>
            </a:lvl3pPr>
            <a:lvl4pPr marL="0" indent="0" algn="l">
              <a:buNone/>
              <a:defRPr/>
            </a:lvl4pPr>
            <a:lvl5pPr marL="0" indent="0" algn="l">
              <a:buNone/>
              <a:defRPr/>
            </a:lvl5pPr>
          </a:lstStyle>
          <a:p>
            <a:pPr lvl="0"/>
            <a:r>
              <a:rPr lang="es-ES" dirty="0"/>
              <a:t>Texto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/>
          </p:nvPr>
        </p:nvSpPr>
        <p:spPr>
          <a:xfrm>
            <a:off x="335360" y="692696"/>
            <a:ext cx="10945216" cy="55446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27385" y="6309320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tx2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22 Marcador de texto"/>
          <p:cNvSpPr>
            <a:spLocks noGrp="1"/>
          </p:cNvSpPr>
          <p:nvPr>
            <p:ph type="body" sz="quarter" idx="15"/>
          </p:nvPr>
        </p:nvSpPr>
        <p:spPr>
          <a:xfrm>
            <a:off x="335360" y="188640"/>
            <a:ext cx="10945216" cy="504056"/>
          </a:xfrm>
          <a:ln>
            <a:noFill/>
          </a:ln>
        </p:spPr>
        <p:txBody>
          <a:bodyPr/>
          <a:lstStyle>
            <a:lvl1pPr>
              <a:defRPr kumimoji="0" lang="es-ES" sz="2800" cap="sm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3 Marcador de pie de página"/>
          <p:cNvSpPr>
            <a:spLocks noGrp="1"/>
          </p:cNvSpPr>
          <p:nvPr>
            <p:ph type="ftr" sz="quarter" idx="16"/>
          </p:nvPr>
        </p:nvSpPr>
        <p:spPr>
          <a:xfrm>
            <a:off x="6672263" y="6308727"/>
            <a:ext cx="4705351" cy="365125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Calidad de Sistemas de Software  - 2019</a:t>
            </a:r>
          </a:p>
        </p:txBody>
      </p:sp>
      <p:sp>
        <p:nvSpPr>
          <p:cNvPr id="9" name="4 Marcador de número de diapositiva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10 Marcador de fecha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94931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/>
          </p:nvPr>
        </p:nvSpPr>
        <p:spPr>
          <a:xfrm>
            <a:off x="527381" y="260648"/>
            <a:ext cx="10858576" cy="597666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27385" y="6309320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tx2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pie de página"/>
          <p:cNvSpPr>
            <a:spLocks noGrp="1"/>
          </p:cNvSpPr>
          <p:nvPr>
            <p:ph type="ftr" sz="quarter" idx="15"/>
          </p:nvPr>
        </p:nvSpPr>
        <p:spPr>
          <a:xfrm>
            <a:off x="6672263" y="6308727"/>
            <a:ext cx="4705351" cy="365125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Calidad de Sistemas de Software  - 2019</a:t>
            </a:r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507938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" name="Rectangle 10"/>
          <p:cNvSpPr/>
          <p:nvPr/>
        </p:nvSpPr>
        <p:spPr>
          <a:xfrm>
            <a:off x="0" y="4646615"/>
            <a:ext cx="12192000" cy="26987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/>
          <a:lstStyle>
            <a:lvl1pPr algn="l" eaLnBrk="1" latinLnBrk="0" hangingPunct="1">
              <a:defRPr kumimoji="0" lang="es-ES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Rectangle 3"/>
          <p:cNvSpPr>
            <a:spLocks noGrp="1"/>
          </p:cNvSpPr>
          <p:nvPr>
            <p:ph type="dt" sz="half" idx="10"/>
          </p:nvPr>
        </p:nvSpPr>
        <p:spPr>
          <a:xfrm>
            <a:off x="304800" y="6477000"/>
            <a:ext cx="2133600" cy="304800"/>
          </a:xfrm>
        </p:spPr>
        <p:txBody>
          <a:bodyPr anchor="ctr"/>
          <a:lstStyle>
            <a:lvl1pPr algn="l" eaLnBrk="1" latinLnBrk="0" hangingPunct="1">
              <a:defRPr kumimoji="0" lang="es-ES" dirty="0">
                <a:solidFill>
                  <a:srgbClr val="A0A0A0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6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  <a:extLst/>
          </a:lstStyle>
          <a:p>
            <a:r>
              <a:rPr lang="es-ES"/>
              <a:t>Calidad de Sistemas de Software  - 2019</a:t>
            </a:r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36000" y="6477000"/>
            <a:ext cx="1360488" cy="304800"/>
          </a:xfrm>
        </p:spPr>
        <p:txBody>
          <a:bodyPr/>
          <a:lstStyle>
            <a:lvl1pPr>
              <a:defRPr smtClean="0"/>
            </a:lvl1pPr>
            <a:extLst/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262549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633636" y="1773240"/>
            <a:ext cx="9793088" cy="4600168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0"/>
          </p:nvPr>
        </p:nvSpPr>
        <p:spPr>
          <a:xfrm>
            <a:off x="168277" y="6525344"/>
            <a:ext cx="3839491" cy="24217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2279357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Dos objetos"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48133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Calidad de Sistemas de Software  - 2019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5541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4434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3 Marcador de pie de página"/>
          <p:cNvSpPr>
            <a:spLocks noGrp="1"/>
          </p:cNvSpPr>
          <p:nvPr>
            <p:ph type="ftr" sz="quarter" idx="15"/>
          </p:nvPr>
        </p:nvSpPr>
        <p:spPr>
          <a:xfrm>
            <a:off x="4241801" y="6459540"/>
            <a:ext cx="5183188" cy="365125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Calidad de Sistemas de Software  - 2019</a:t>
            </a:r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3933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5"/>
          <p:cNvSpPr/>
          <p:nvPr/>
        </p:nvSpPr>
        <p:spPr>
          <a:xfrm>
            <a:off x="1" y="6334125"/>
            <a:ext cx="12188825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16467-A232-43FE-8F59-4C41C59CFAC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8360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4243394"/>
            <a:ext cx="89677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4" y="4243388"/>
            <a:ext cx="30765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3" y="2590800"/>
            <a:ext cx="8967788" cy="165893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9112254" y="2590800"/>
            <a:ext cx="3076575" cy="1658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6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6" y="4394047"/>
            <a:ext cx="8144135" cy="1117687"/>
          </a:xfrm>
        </p:spPr>
        <p:txBody>
          <a:bodyPr/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129" y="2749556"/>
            <a:ext cx="1171575" cy="13573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00877-2F62-4DCB-A621-8F230BEFDE8F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1529465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4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16"/>
          <p:cNvSpPr/>
          <p:nvPr/>
        </p:nvSpPr>
        <p:spPr>
          <a:xfrm>
            <a:off x="0" y="60960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17"/>
          <p:cNvSpPr/>
          <p:nvPr/>
        </p:nvSpPr>
        <p:spPr>
          <a:xfrm>
            <a:off x="10585454" y="60960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latinLnBrk="0">
              <a:defRPr lang="es-ES" sz="2400"/>
            </a:lvl1pPr>
            <a:lvl2pPr latinLnBrk="0">
              <a:defRPr lang="es-ES" sz="2000"/>
            </a:lvl2pPr>
            <a:lvl3pPr latinLnBrk="0">
              <a:defRPr lang="es-ES" sz="1800"/>
            </a:lvl3pPr>
            <a:lvl4pPr latinLnBrk="0">
              <a:defRPr lang="es-ES" sz="1600"/>
            </a:lvl4pPr>
            <a:lvl5pPr latinLnBrk="0">
              <a:defRPr lang="es-ES"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A3E83-3D89-45B9-8973-76AE962259D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222540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6231"/>
            <a:ext cx="104378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40878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0" y="2725744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10585454" y="2725744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2869895"/>
            <a:ext cx="9613860" cy="1090788"/>
          </a:xfrm>
        </p:spPr>
        <p:txBody>
          <a:bodyPr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3" y="4232179"/>
            <a:ext cx="9613860" cy="1704017"/>
          </a:xfrm>
        </p:spPr>
        <p:txBody>
          <a:bodyPr/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913" y="2870206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0454C-1C62-4D0F-9457-1D4A8F4C768C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69773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d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Título"/>
          <p:cNvSpPr>
            <a:spLocks noGrp="1"/>
          </p:cNvSpPr>
          <p:nvPr>
            <p:ph type="ctrTitle"/>
          </p:nvPr>
        </p:nvSpPr>
        <p:spPr>
          <a:xfrm>
            <a:off x="4489157" y="533400"/>
            <a:ext cx="6807200" cy="2868168"/>
          </a:xfrm>
          <a:prstGeom prst="rect">
            <a:avLst/>
          </a:prstGeo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25" name="24 Subtítulo"/>
          <p:cNvSpPr>
            <a:spLocks noGrp="1"/>
          </p:cNvSpPr>
          <p:nvPr>
            <p:ph type="subTitle" idx="1"/>
          </p:nvPr>
        </p:nvSpPr>
        <p:spPr>
          <a:xfrm>
            <a:off x="4472589" y="3539864"/>
            <a:ext cx="6819704" cy="1101248"/>
          </a:xfrm>
          <a:prstGeom prst="rect">
            <a:avLst/>
          </a:prstGeo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31" name="30 Marcador de fecha"/>
          <p:cNvSpPr>
            <a:spLocks noGrp="1"/>
          </p:cNvSpPr>
          <p:nvPr>
            <p:ph type="dt" sz="half" idx="10"/>
          </p:nvPr>
        </p:nvSpPr>
        <p:spPr>
          <a:xfrm>
            <a:off x="7828299" y="6557946"/>
            <a:ext cx="2669952" cy="226902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s-AR"/>
          </a:p>
        </p:txBody>
      </p:sp>
      <p:sp>
        <p:nvSpPr>
          <p:cNvPr id="18" name="1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759200" y="6557946"/>
            <a:ext cx="3903629" cy="228600"/>
          </a:xfrm>
          <a:prstGeom prst="rect">
            <a:avLst/>
          </a:prstGeo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s-ES"/>
              <a:t>Calidad de Sistemas de Software  - 2019</a:t>
            </a:r>
            <a:endParaRPr lang="es-AR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507845" y="6556248"/>
            <a:ext cx="784448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EFEF9E6-BDE9-43EA-B603-1D3B262229B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4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0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4" y="60960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5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50972-ACAC-462F-826B-5D47B12D48BE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78505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4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11"/>
          <p:cNvSpPr/>
          <p:nvPr/>
        </p:nvSpPr>
        <p:spPr>
          <a:xfrm>
            <a:off x="0" y="60960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12"/>
          <p:cNvSpPr/>
          <p:nvPr/>
        </p:nvSpPr>
        <p:spPr>
          <a:xfrm>
            <a:off x="10585454" y="60960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5" y="753237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5" y="2336881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6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6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2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3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79635-A0E3-4185-A855-B7FDB40AD24B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17950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4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7"/>
          <p:cNvSpPr/>
          <p:nvPr/>
        </p:nvSpPr>
        <p:spPr>
          <a:xfrm>
            <a:off x="0" y="60960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ángulo 8"/>
          <p:cNvSpPr/>
          <p:nvPr/>
        </p:nvSpPr>
        <p:spPr>
          <a:xfrm>
            <a:off x="10585454" y="60960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9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8677F-9DC4-4F00-A9ED-A2ADB32EDB80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4597971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5"/>
          <p:cNvSpPr/>
          <p:nvPr/>
        </p:nvSpPr>
        <p:spPr>
          <a:xfrm>
            <a:off x="10585454" y="60960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6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E2AFE-9491-4120-9D75-0AB864275F6F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335521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4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0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4" y="60960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6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C28238-4BD1-4800-AF6E-E21DB010D0FE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7367517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4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0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4" y="60960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8" y="753228"/>
            <a:ext cx="9613857" cy="1080938"/>
          </a:xfrm>
        </p:spPr>
        <p:txBody>
          <a:bodyPr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8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6EDA2-9B16-4E09-8173-6D2D80AE18DF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7442694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19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4567244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4" y="4567244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5" y="4711624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5" y="609605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5169591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1706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88F2B-4F28-4FE5-87F4-B5F5C9AB1503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4245055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19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4567244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4" y="4567244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4711623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1706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7A2952-95BE-4FFC-9A63-B7C0D3454766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1553465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19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13"/>
          <p:cNvSpPr/>
          <p:nvPr/>
        </p:nvSpPr>
        <p:spPr>
          <a:xfrm>
            <a:off x="0" y="4567244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4"/>
          <p:cNvSpPr/>
          <p:nvPr/>
        </p:nvSpPr>
        <p:spPr>
          <a:xfrm>
            <a:off x="10585454" y="4567244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uadro de texto 15"/>
          <p:cNvSpPr txBox="1"/>
          <p:nvPr/>
        </p:nvSpPr>
        <p:spPr>
          <a:xfrm>
            <a:off x="584200" y="747717"/>
            <a:ext cx="609600" cy="585787"/>
          </a:xfrm>
          <a:prstGeom prst="rect">
            <a:avLst/>
          </a:prstGeom>
        </p:spPr>
        <p:txBody>
          <a:bodyPr anchor="ctr"/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sz="7200"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10" name="Cuadro de texto 16"/>
          <p:cNvSpPr txBox="1"/>
          <p:nvPr/>
        </p:nvSpPr>
        <p:spPr>
          <a:xfrm>
            <a:off x="9663113" y="3033713"/>
            <a:ext cx="609600" cy="584200"/>
          </a:xfrm>
          <a:prstGeom prst="rect">
            <a:avLst/>
          </a:prstGeom>
        </p:spPr>
        <p:txBody>
          <a:bodyPr anchor="ctr"/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sz="7200">
                <a:effectLst/>
                <a:latin typeface="+mn-lt"/>
                <a:cs typeface="+mn-cs"/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605"/>
            <a:ext cx="8718877" cy="3036061"/>
          </a:xfrm>
        </p:spPr>
        <p:txBody>
          <a:bodyPr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/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4711623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fecha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3" name="Marcador de posición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4" name="Marcador de posición de número de diapositiva 6"/>
          <p:cNvSpPr>
            <a:spLocks noGrp="1"/>
          </p:cNvSpPr>
          <p:nvPr>
            <p:ph type="sldNum" sz="quarter" idx="16"/>
          </p:nvPr>
        </p:nvSpPr>
        <p:spPr>
          <a:xfrm>
            <a:off x="10729913" y="4710113"/>
            <a:ext cx="1154112" cy="1090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6D5AB-9C24-4632-877E-491EEC807852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65658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19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10"/>
          <p:cNvSpPr/>
          <p:nvPr/>
        </p:nvSpPr>
        <p:spPr>
          <a:xfrm>
            <a:off x="0" y="4567244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1"/>
          <p:cNvSpPr/>
          <p:nvPr/>
        </p:nvSpPr>
        <p:spPr>
          <a:xfrm>
            <a:off x="10585454" y="4567244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3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5300157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0113"/>
            <a:ext cx="1154112" cy="1090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28DC4-A1F2-43DD-8A35-049899A7B509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382590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7 CuadroTexto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825">
                <a:solidFill>
                  <a:schemeClr val="tx1">
                    <a:tint val="75000"/>
                    <a:alpha val="60000"/>
                  </a:schemeClr>
                </a:solidFill>
                <a:latin typeface="Arial" charset="0"/>
                <a:cs typeface="+mn-cs"/>
              </a:rPr>
              <a:t>Fuente:</a:t>
            </a:r>
            <a:endParaRPr lang="es-AR" sz="825">
              <a:solidFill>
                <a:schemeClr val="bg2"/>
              </a:solidFill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 sz="1800"/>
            </a:lvl1pPr>
            <a:lvl2pPr marL="260604" indent="-257175">
              <a:buClr>
                <a:srgbClr val="C00000"/>
              </a:buClr>
              <a:buFont typeface="Arial" panose="020B0604020202020204" pitchFamily="34" charset="0"/>
              <a:buChar char=" "/>
              <a:defRPr sz="1500"/>
            </a:lvl2pPr>
            <a:lvl3pPr marL="411480" indent="-411480">
              <a:buClr>
                <a:srgbClr val="C00000"/>
              </a:buClr>
              <a:buFont typeface="Arial" panose="020B0604020202020204" pitchFamily="34" charset="0"/>
              <a:buChar char=" "/>
              <a:defRPr sz="1350"/>
            </a:lvl3pPr>
            <a:lvl4pPr marL="617220" indent="-61722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4pPr>
            <a:lvl5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1" y="1998134"/>
            <a:ext cx="4663440" cy="3767328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 sz="1800"/>
            </a:lvl1pPr>
            <a:lvl2pPr marL="260604" indent="-257175">
              <a:buClr>
                <a:srgbClr val="C00000"/>
              </a:buClr>
              <a:buFont typeface="Arial" panose="020B0604020202020204" pitchFamily="34" charset="0"/>
              <a:buChar char=" "/>
              <a:defRPr sz="1500"/>
            </a:lvl2pPr>
            <a:lvl3pPr marL="411480" indent="-411480">
              <a:buClr>
                <a:srgbClr val="C00000"/>
              </a:buClr>
              <a:buFont typeface="Arial" panose="020B0604020202020204" pitchFamily="34" charset="0"/>
              <a:buChar char=" "/>
              <a:defRPr sz="1350"/>
            </a:lvl3pPr>
            <a:lvl4pPr marL="617220" indent="-61722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4pPr>
            <a:lvl5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5" y="6509540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825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>
              <a:buNone/>
              <a:defRPr sz="1050"/>
            </a:lvl2pPr>
            <a:lvl3pPr>
              <a:buNone/>
              <a:defRPr sz="105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4 Marcador de número de diapositiva"/>
          <p:cNvSpPr>
            <a:spLocks noGrp="1"/>
          </p:cNvSpPr>
          <p:nvPr>
            <p:ph type="sldNum" sz="quarter" idx="15"/>
          </p:nvPr>
        </p:nvSpPr>
        <p:spPr>
          <a:xfrm>
            <a:off x="9248775" y="2852738"/>
            <a:ext cx="2927351" cy="1047750"/>
          </a:xfrm>
        </p:spPr>
        <p:txBody>
          <a:bodyPr/>
          <a:lstStyle>
            <a:lvl1pPr>
              <a:defRPr/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‹Nº›</a:t>
            </a:fld>
            <a:endParaRPr kumimoji="0" lang="en-US" sz="1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6"/>
          </p:nvPr>
        </p:nvSpPr>
        <p:spPr>
          <a:xfrm>
            <a:off x="2898775" y="6511925"/>
            <a:ext cx="825500" cy="255588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s-ES" sz="1400">
                <a:solidFill>
                  <a:schemeClr val="tx2"/>
                </a:solidFill>
              </a:rPr>
              <a:t>Calidad de Sistemas de Software  - 2019</a:t>
            </a:r>
            <a:endParaRPr kumimoji="0" 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244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4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0" y="60960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454" y="60960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6" y="3022681"/>
            <a:ext cx="3049703" cy="2913513"/>
          </a:xfrm>
        </p:spPr>
        <p:txBody>
          <a:bodyPr anchor="t"/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81"/>
            <a:ext cx="3063240" cy="2913513"/>
          </a:xfrm>
        </p:spPr>
        <p:txBody>
          <a:bodyPr anchor="t"/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1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1" y="3022681"/>
            <a:ext cx="3070025" cy="2913513"/>
          </a:xfrm>
        </p:spPr>
        <p:txBody>
          <a:bodyPr anchor="t"/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posición de fecha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" name="Marcador de posición de pie de página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20" name="Marcador de posición de número de diapositiva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081E32-EFCD-44FA-8854-7DC5B326B049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52732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4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ángulo 16"/>
          <p:cNvSpPr/>
          <p:nvPr/>
        </p:nvSpPr>
        <p:spPr>
          <a:xfrm>
            <a:off x="0" y="60960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7"/>
          <p:cNvSpPr/>
          <p:nvPr/>
        </p:nvSpPr>
        <p:spPr>
          <a:xfrm>
            <a:off x="10585454" y="60960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4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4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/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4" y="4873765"/>
            <a:ext cx="3049705" cy="1062422"/>
          </a:xfrm>
        </p:spPr>
        <p:txBody>
          <a:bodyPr anchor="t"/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/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2" y="4873764"/>
            <a:ext cx="3067297" cy="1062422"/>
          </a:xfrm>
        </p:spPr>
        <p:txBody>
          <a:bodyPr anchor="t"/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4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2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/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/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Marcador de posición de fecha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7" name="Marcador de posición de pie de página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8" name="Marcador de posición de número de diapositiva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2A27B-80F1-489A-97CB-7A75DE8DD300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734115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4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4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0" y="60960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10585454" y="60960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6BFEC-85E5-4273-8F5E-D1C26BAA8268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23436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6"/>
          <p:cNvSpPr/>
          <p:nvPr/>
        </p:nvSpPr>
        <p:spPr>
          <a:xfrm rot="5400000">
            <a:off x="8116094" y="1869287"/>
            <a:ext cx="5106988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ángulo 7"/>
          <p:cNvSpPr/>
          <p:nvPr/>
        </p:nvSpPr>
        <p:spPr>
          <a:xfrm rot="5400000">
            <a:off x="9867905" y="537210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5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200" y="5935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1037" y="5935669"/>
            <a:ext cx="6126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8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8088" y="5399088"/>
            <a:ext cx="1154112" cy="1090612"/>
          </a:xfrm>
        </p:spPr>
        <p:txBody>
          <a:bodyPr anchor="t"/>
          <a:lstStyle>
            <a:lvl1pPr algn="ctr" latinLnBrk="0">
              <a:defRPr lang="es-ES" smtClean="0"/>
            </a:lvl1pPr>
          </a:lstStyle>
          <a:p>
            <a:pPr>
              <a:defRPr/>
            </a:pPr>
            <a:fld id="{23142F3F-6D72-4EE6-9B4A-1A301D9E25B0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405229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4437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3 Marcador de pie de página"/>
          <p:cNvSpPr>
            <a:spLocks noGrp="1"/>
          </p:cNvSpPr>
          <p:nvPr>
            <p:ph type="ftr" sz="quarter" idx="15"/>
          </p:nvPr>
        </p:nvSpPr>
        <p:spPr>
          <a:xfrm>
            <a:off x="4241803" y="6459544"/>
            <a:ext cx="51831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A2883-0489-4744-9656-94F03BA04B60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98686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4243396"/>
            <a:ext cx="89677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5" y="4243388"/>
            <a:ext cx="30765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3" y="2590800"/>
            <a:ext cx="8967788" cy="165893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9112255" y="2590800"/>
            <a:ext cx="3076575" cy="1658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30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30" y="4394053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130" y="2749558"/>
            <a:ext cx="1171575" cy="13573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0931C-58DD-4BD4-B7E1-BD66504A1E46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5677104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6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16"/>
          <p:cNvSpPr/>
          <p:nvPr/>
        </p:nvSpPr>
        <p:spPr>
          <a:xfrm>
            <a:off x="0" y="60960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17"/>
          <p:cNvSpPr/>
          <p:nvPr/>
        </p:nvSpPr>
        <p:spPr>
          <a:xfrm>
            <a:off x="10585455" y="60960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6670FE-528F-4BB2-8B17-F88A82E9A3CE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667926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6233"/>
            <a:ext cx="104378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40878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0" y="272574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10585455" y="272574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2869895"/>
            <a:ext cx="9613860" cy="1090788"/>
          </a:xfrm>
        </p:spPr>
        <p:txBody>
          <a:bodyPr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3" y="4232185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913" y="2870208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BE3A1-6062-466C-AC40-F2AF2F0761E7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736147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6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0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5" y="60960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9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975AB-933E-40D5-A121-16DC13D788CF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8390530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6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11"/>
          <p:cNvSpPr/>
          <p:nvPr/>
        </p:nvSpPr>
        <p:spPr>
          <a:xfrm>
            <a:off x="0" y="60960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12"/>
          <p:cNvSpPr/>
          <p:nvPr/>
        </p:nvSpPr>
        <p:spPr>
          <a:xfrm>
            <a:off x="10585455" y="60960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6" y="753241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9" y="2336887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20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20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2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3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23C37-9A81-45C3-9303-9BEDDBA54ACC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20740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-6350"/>
            <a:ext cx="1219200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976" y="4737548"/>
            <a:ext cx="10780776" cy="613283"/>
          </a:xfrm>
        </p:spPr>
        <p:txBody>
          <a:bodyPr anchor="b"/>
          <a:lstStyle>
            <a:lvl1pPr>
              <a:defRPr sz="3300" b="0">
                <a:solidFill>
                  <a:srgbClr val="C0000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976" y="5487888"/>
            <a:ext cx="9229344" cy="5334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C000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513" y="6481763"/>
            <a:ext cx="4114800" cy="228600"/>
          </a:xfrm>
        </p:spPr>
        <p:txBody>
          <a:bodyPr/>
          <a:lstStyle>
            <a:lvl1pPr>
              <a:defRPr dirty="0">
                <a:solidFill>
                  <a:srgbClr val="C00000"/>
                </a:solidFill>
              </a:defRPr>
            </a:lvl1pPr>
          </a:lstStyle>
          <a:p>
            <a:pPr algn="r" eaLnBrk="1" latinLnBrk="0" hangingPunct="1"/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7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1" y="6481763"/>
            <a:ext cx="3249959" cy="301627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kumimoji="0" lang="es-ES" sz="1400">
                <a:solidFill>
                  <a:schemeClr val="tx2"/>
                </a:solidFill>
              </a:rPr>
              <a:t>Calidad de Sistemas de Software  - 2019</a:t>
            </a:r>
            <a:endParaRPr kumimoji="0" lang="en-US" sz="1400">
              <a:solidFill>
                <a:schemeClr val="tx2"/>
              </a:solidFill>
            </a:endParaRP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‹Nº›</a:t>
            </a:fld>
            <a:endParaRPr kumimoji="0" lang="en-US" sz="1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9343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6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7"/>
          <p:cNvSpPr/>
          <p:nvPr/>
        </p:nvSpPr>
        <p:spPr>
          <a:xfrm>
            <a:off x="0" y="60960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ángulo 8"/>
          <p:cNvSpPr/>
          <p:nvPr/>
        </p:nvSpPr>
        <p:spPr>
          <a:xfrm>
            <a:off x="10585455" y="60960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9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580FF-2FCF-4146-A9CC-3AF32A71813F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356158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5"/>
          <p:cNvSpPr/>
          <p:nvPr/>
        </p:nvSpPr>
        <p:spPr>
          <a:xfrm>
            <a:off x="10585455" y="60960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6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E963A0-20F0-4887-858E-1602500E2E2E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003961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6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0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5" y="60960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30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746A5-2F59-4694-B42C-0EAEB293D703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74916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6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0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5" y="60960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9" y="753228"/>
            <a:ext cx="9613857" cy="1080938"/>
          </a:xfrm>
        </p:spPr>
        <p:txBody>
          <a:bodyPr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42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>
            <a:normAutofit/>
          </a:bodyPr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8738A-2DD9-49E4-B603-650B5BFB6250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437207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1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456724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5" y="456724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5" y="4711630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5" y="609609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>
            <a:normAutofit/>
          </a:bodyPr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6" y="5169597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1708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3EA26-6925-475B-B722-3DC36A92C0AC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855899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1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456724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5" y="456724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4711629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1708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360ACC-4A30-494B-B9D6-54C1AC809830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41422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1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13"/>
          <p:cNvSpPr/>
          <p:nvPr/>
        </p:nvSpPr>
        <p:spPr>
          <a:xfrm>
            <a:off x="0" y="456724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4"/>
          <p:cNvSpPr/>
          <p:nvPr/>
        </p:nvSpPr>
        <p:spPr>
          <a:xfrm>
            <a:off x="10585455" y="456724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uadro de texto 15"/>
          <p:cNvSpPr txBox="1"/>
          <p:nvPr/>
        </p:nvSpPr>
        <p:spPr>
          <a:xfrm>
            <a:off x="584200" y="747717"/>
            <a:ext cx="609600" cy="585787"/>
          </a:xfrm>
          <a:prstGeom prst="rect">
            <a:avLst/>
          </a:prstGeom>
        </p:spPr>
        <p:txBody>
          <a:bodyPr anchor="ctr"/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sz="7200"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10" name="Cuadro de texto 16"/>
          <p:cNvSpPr txBox="1"/>
          <p:nvPr/>
        </p:nvSpPr>
        <p:spPr>
          <a:xfrm>
            <a:off x="9663113" y="3033713"/>
            <a:ext cx="609600" cy="584200"/>
          </a:xfrm>
          <a:prstGeom prst="rect">
            <a:avLst/>
          </a:prstGeom>
        </p:spPr>
        <p:txBody>
          <a:bodyPr anchor="ctr"/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sz="7200">
                <a:effectLst/>
                <a:latin typeface="+mn-lt"/>
                <a:cs typeface="+mn-cs"/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607"/>
            <a:ext cx="8718877" cy="3036061"/>
          </a:xfrm>
        </p:spPr>
        <p:txBody>
          <a:bodyPr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4711629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fecha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3" name="Marcador de posición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4" name="Marcador de posición de número de diapositiva 6"/>
          <p:cNvSpPr>
            <a:spLocks noGrp="1"/>
          </p:cNvSpPr>
          <p:nvPr>
            <p:ph type="sldNum" sz="quarter" idx="16"/>
          </p:nvPr>
        </p:nvSpPr>
        <p:spPr>
          <a:xfrm>
            <a:off x="10729913" y="4710113"/>
            <a:ext cx="1154112" cy="1090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94C8C-C398-4534-94AE-B262270A6C49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213129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1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10"/>
          <p:cNvSpPr/>
          <p:nvPr/>
        </p:nvSpPr>
        <p:spPr>
          <a:xfrm>
            <a:off x="0" y="4567246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1"/>
          <p:cNvSpPr/>
          <p:nvPr/>
        </p:nvSpPr>
        <p:spPr>
          <a:xfrm>
            <a:off x="10585455" y="4567246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6" y="4711629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6" y="5300163"/>
            <a:ext cx="9613863" cy="502255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0113"/>
            <a:ext cx="1154112" cy="1090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E510D-DC1B-4A38-AD56-66158B61CC63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874957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6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0" y="60960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455" y="60960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30" y="3022683"/>
            <a:ext cx="3049703" cy="2913513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83"/>
            <a:ext cx="3063240" cy="2913513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5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5" y="3022683"/>
            <a:ext cx="3070025" cy="2913513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posición de fecha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" name="Marcador de posición de pie de página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20" name="Marcador de posición de número de diapositiva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E97C5-A54D-4637-87DC-EAEF6EB498D5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3867259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6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ángulo 16"/>
          <p:cNvSpPr/>
          <p:nvPr/>
        </p:nvSpPr>
        <p:spPr>
          <a:xfrm>
            <a:off x="0" y="60960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7"/>
          <p:cNvSpPr/>
          <p:nvPr/>
        </p:nvSpPr>
        <p:spPr>
          <a:xfrm>
            <a:off x="10585455" y="60960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8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8" y="4873765"/>
            <a:ext cx="3049705" cy="1062422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6" y="4873764"/>
            <a:ext cx="3067297" cy="1062422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8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6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Marcador de posición de fecha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7" name="Marcador de posición de pie de página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8" name="Marcador de posición de número de diapositiva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E7158-3B53-4849-A887-65E9BDF58355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13508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rmal con fuen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7 CuadroTexto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825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cs typeface="+mn-cs"/>
              </a:rPr>
              <a:t>Fuente:</a:t>
            </a:r>
            <a:endParaRPr lang="es-AR" sz="825">
              <a:solidFill>
                <a:schemeClr val="bg2"/>
              </a:solidFill>
              <a:latin typeface="+mn-lt"/>
              <a:cs typeface="+mn-cs"/>
            </a:endParaRPr>
          </a:p>
        </p:txBody>
      </p:sp>
      <p:cxnSp>
        <p:nvCxnSpPr>
          <p:cNvPr id="5" name="Conector recto 11"/>
          <p:cNvCxnSpPr/>
          <p:nvPr/>
        </p:nvCxnSpPr>
        <p:spPr>
          <a:xfrm>
            <a:off x="623890" y="1773238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7 CuadroTexto"/>
          <p:cNvSpPr txBox="1"/>
          <p:nvPr/>
        </p:nvSpPr>
        <p:spPr>
          <a:xfrm>
            <a:off x="5176317" y="6484431"/>
            <a:ext cx="662361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825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cs typeface="+mn-cs"/>
              </a:rPr>
              <a:t>Fuente:</a:t>
            </a:r>
            <a:endParaRPr lang="es-AR" sz="825">
              <a:solidFill>
                <a:schemeClr val="bg2"/>
              </a:solidFill>
              <a:latin typeface="+mn-lt"/>
              <a:cs typeface="+mn-cs"/>
            </a:endParaRPr>
          </a:p>
        </p:txBody>
      </p:sp>
      <p:cxnSp>
        <p:nvCxnSpPr>
          <p:cNvPr id="7" name="Conector recto 12"/>
          <p:cNvCxnSpPr/>
          <p:nvPr/>
        </p:nvCxnSpPr>
        <p:spPr>
          <a:xfrm>
            <a:off x="623890" y="1773238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3395" y="643372"/>
            <a:ext cx="10772775" cy="1129444"/>
          </a:xfrm>
          <a:ln>
            <a:noFill/>
          </a:ln>
          <a:effectLst/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6 Marcador de texto"/>
          <p:cNvSpPr>
            <a:spLocks noGrp="1"/>
          </p:cNvSpPr>
          <p:nvPr>
            <p:ph type="body" sz="quarter" idx="13"/>
          </p:nvPr>
        </p:nvSpPr>
        <p:spPr>
          <a:xfrm>
            <a:off x="623392" y="1902581"/>
            <a:ext cx="9793088" cy="4478753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AR" dirty="0"/>
          </a:p>
        </p:txBody>
      </p:sp>
      <p:sp>
        <p:nvSpPr>
          <p:cNvPr id="9" name="4 Marcador de número de diapositiva"/>
          <p:cNvSpPr>
            <a:spLocks noGrp="1"/>
          </p:cNvSpPr>
          <p:nvPr>
            <p:ph type="sldNum" sz="quarter" idx="14"/>
          </p:nvPr>
        </p:nvSpPr>
        <p:spPr>
          <a:xfrm>
            <a:off x="9248775" y="2852738"/>
            <a:ext cx="2927351" cy="1047750"/>
          </a:xfrm>
        </p:spPr>
        <p:txBody>
          <a:bodyPr/>
          <a:lstStyle>
            <a:lvl1pPr>
              <a:defRPr/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z="1050" dirty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ES"/>
              <a:t>Calidad de Sistemas de Software  - 2019</a:t>
            </a:r>
          </a:p>
        </p:txBody>
      </p:sp>
    </p:spTree>
    <p:extLst>
      <p:ext uri="{BB962C8B-B14F-4D97-AF65-F5344CB8AC3E}">
        <p14:creationId xmlns:p14="http://schemas.microsoft.com/office/powerpoint/2010/main" val="6775226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6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5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0" y="60960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10585455" y="60960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D67A5-90E8-4B48-8233-BDB289E70A88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8759137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6"/>
          <p:cNvSpPr/>
          <p:nvPr/>
        </p:nvSpPr>
        <p:spPr>
          <a:xfrm rot="5400000">
            <a:off x="8116094" y="1869289"/>
            <a:ext cx="5106988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ángulo 7"/>
          <p:cNvSpPr/>
          <p:nvPr/>
        </p:nvSpPr>
        <p:spPr>
          <a:xfrm rot="5400000">
            <a:off x="9867906" y="537210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8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200" y="593567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1037" y="5935671"/>
            <a:ext cx="6126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8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8088" y="5399088"/>
            <a:ext cx="1154112" cy="1090612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pPr>
              <a:defRPr/>
            </a:pPr>
            <a:fld id="{BA39E182-5622-49E2-B219-C94A496064CE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290733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4438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3 Marcador de pie de página"/>
          <p:cNvSpPr>
            <a:spLocks noGrp="1"/>
          </p:cNvSpPr>
          <p:nvPr>
            <p:ph type="ftr" sz="quarter" idx="15"/>
          </p:nvPr>
        </p:nvSpPr>
        <p:spPr>
          <a:xfrm>
            <a:off x="4241803" y="6459546"/>
            <a:ext cx="51831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1FCF6D-C8CF-4BAD-97EB-E2ED6555196C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1611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4243398"/>
            <a:ext cx="89677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7" y="4243388"/>
            <a:ext cx="30765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3" y="2590800"/>
            <a:ext cx="8967788" cy="165893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9112257" y="2590800"/>
            <a:ext cx="3076575" cy="1658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31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31" y="4394057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131" y="2749560"/>
            <a:ext cx="1171575" cy="13573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ABE43-61EB-424F-910D-9B2AE6C84A4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258764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8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16"/>
          <p:cNvSpPr/>
          <p:nvPr/>
        </p:nvSpPr>
        <p:spPr>
          <a:xfrm>
            <a:off x="0" y="60961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17"/>
          <p:cNvSpPr/>
          <p:nvPr/>
        </p:nvSpPr>
        <p:spPr>
          <a:xfrm>
            <a:off x="10585457" y="60961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678578-A093-48DD-9C55-21A58DDC169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396414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6235"/>
            <a:ext cx="104378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40878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0" y="272574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10585457" y="272574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2869895"/>
            <a:ext cx="9613860" cy="1090788"/>
          </a:xfrm>
        </p:spPr>
        <p:txBody>
          <a:bodyPr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3" y="4232189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913" y="2870210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2F981A-13DB-446B-8600-4608DE14842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984101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8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1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7" y="60961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31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45ECC-8308-4F7B-A9B4-1B67259588A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7411678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8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11"/>
          <p:cNvSpPr/>
          <p:nvPr/>
        </p:nvSpPr>
        <p:spPr>
          <a:xfrm>
            <a:off x="0" y="60961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12"/>
          <p:cNvSpPr/>
          <p:nvPr/>
        </p:nvSpPr>
        <p:spPr>
          <a:xfrm>
            <a:off x="10585457" y="60961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7" y="753243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60" y="2336891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22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22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2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3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AF7C5-C2C4-4B5E-841B-D44A638AFCE4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053838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8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7"/>
          <p:cNvSpPr/>
          <p:nvPr/>
        </p:nvSpPr>
        <p:spPr>
          <a:xfrm>
            <a:off x="0" y="60961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ángulo 8"/>
          <p:cNvSpPr/>
          <p:nvPr/>
        </p:nvSpPr>
        <p:spPr>
          <a:xfrm>
            <a:off x="10585457" y="60961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9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798FF-0B47-40EE-8865-1D74C78E06CF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7924391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5"/>
          <p:cNvSpPr/>
          <p:nvPr/>
        </p:nvSpPr>
        <p:spPr>
          <a:xfrm>
            <a:off x="10585457" y="60961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6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29D50-D02C-4555-B61E-B102DF90EC46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5051250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6000" smtClean="0"/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8275" y="6554788"/>
            <a:ext cx="3335339" cy="30321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Calidad de Sistemas de Software  - 2019</a:t>
            </a:r>
          </a:p>
        </p:txBody>
      </p:sp>
    </p:spTree>
    <p:extLst>
      <p:ext uri="{BB962C8B-B14F-4D97-AF65-F5344CB8AC3E}">
        <p14:creationId xmlns:p14="http://schemas.microsoft.com/office/powerpoint/2010/main" val="1992598173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8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1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7" y="60961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31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6AF8F-C93D-4712-B38B-12AAB9C8090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9881093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8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1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7" y="60961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30" y="753228"/>
            <a:ext cx="9613857" cy="1080938"/>
          </a:xfrm>
        </p:spPr>
        <p:txBody>
          <a:bodyPr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45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>
            <a:normAutofit/>
          </a:bodyPr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E6245-CC72-497E-B06D-339BF9331F84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08782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3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456724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7" y="456724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5" y="4711634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5" y="60961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>
            <a:normAutofit/>
          </a:bodyPr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7" y="5169601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1710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80042-76C6-41FC-BF44-33D5205B2AB3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2612336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3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456724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7" y="456724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4711633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1710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B6497-6B85-4E5B-8D32-902F4AFBB83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628735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3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13"/>
          <p:cNvSpPr/>
          <p:nvPr/>
        </p:nvSpPr>
        <p:spPr>
          <a:xfrm>
            <a:off x="0" y="456724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4"/>
          <p:cNvSpPr/>
          <p:nvPr/>
        </p:nvSpPr>
        <p:spPr>
          <a:xfrm>
            <a:off x="10585457" y="456724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uadro de texto 15"/>
          <p:cNvSpPr txBox="1"/>
          <p:nvPr/>
        </p:nvSpPr>
        <p:spPr>
          <a:xfrm>
            <a:off x="584200" y="747717"/>
            <a:ext cx="609600" cy="585787"/>
          </a:xfrm>
          <a:prstGeom prst="rect">
            <a:avLst/>
          </a:prstGeom>
        </p:spPr>
        <p:txBody>
          <a:bodyPr anchor="ctr"/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sz="7200"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10" name="Cuadro de texto 16"/>
          <p:cNvSpPr txBox="1"/>
          <p:nvPr/>
        </p:nvSpPr>
        <p:spPr>
          <a:xfrm>
            <a:off x="9663113" y="3033713"/>
            <a:ext cx="609600" cy="584200"/>
          </a:xfrm>
          <a:prstGeom prst="rect">
            <a:avLst/>
          </a:prstGeom>
        </p:spPr>
        <p:txBody>
          <a:bodyPr anchor="ctr"/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sz="7200">
                <a:effectLst/>
                <a:latin typeface="+mn-lt"/>
                <a:cs typeface="+mn-cs"/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609"/>
            <a:ext cx="8718877" cy="3036061"/>
          </a:xfrm>
        </p:spPr>
        <p:txBody>
          <a:bodyPr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4711633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fecha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3" name="Marcador de posición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4" name="Marcador de posición de número de diapositiva 6"/>
          <p:cNvSpPr>
            <a:spLocks noGrp="1"/>
          </p:cNvSpPr>
          <p:nvPr>
            <p:ph type="sldNum" sz="quarter" idx="16"/>
          </p:nvPr>
        </p:nvSpPr>
        <p:spPr>
          <a:xfrm>
            <a:off x="10729913" y="4710113"/>
            <a:ext cx="1154112" cy="1090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B3A27-6F16-40A3-9B18-962185A2649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4802014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3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10"/>
          <p:cNvSpPr/>
          <p:nvPr/>
        </p:nvSpPr>
        <p:spPr>
          <a:xfrm>
            <a:off x="0" y="4567248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1"/>
          <p:cNvSpPr/>
          <p:nvPr/>
        </p:nvSpPr>
        <p:spPr>
          <a:xfrm>
            <a:off x="10585457" y="4567248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7" y="4711633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7" y="5300167"/>
            <a:ext cx="9613863" cy="502255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0113"/>
            <a:ext cx="1154112" cy="1090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BE68C-05F6-44A8-97CB-CB187B432D2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7950824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8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0" y="60961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457" y="60961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33" y="3022685"/>
            <a:ext cx="3049703" cy="2913513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85"/>
            <a:ext cx="3063240" cy="2913513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8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8" y="3022685"/>
            <a:ext cx="3070025" cy="2913513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posición de fecha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" name="Marcador de posición de pie de página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20" name="Marcador de posición de número de diapositiva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58561-E4D9-47A1-9982-14C1BFC47660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778966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8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ángulo 16"/>
          <p:cNvSpPr/>
          <p:nvPr/>
        </p:nvSpPr>
        <p:spPr>
          <a:xfrm>
            <a:off x="0" y="60961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7"/>
          <p:cNvSpPr/>
          <p:nvPr/>
        </p:nvSpPr>
        <p:spPr>
          <a:xfrm>
            <a:off x="10585457" y="60961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30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30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30" y="4873765"/>
            <a:ext cx="3049705" cy="1062422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9" y="4873764"/>
            <a:ext cx="3067297" cy="1062422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90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9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Marcador de posición de fecha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7" name="Marcador de posición de pie de página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8" name="Marcador de posición de número de diapositiva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4411B-3C72-4C25-8B72-97051BD17E72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3760616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098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7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0" y="60961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10585457" y="60961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1DDE5-34EF-417E-972E-57D0712AB794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040618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6"/>
          <p:cNvSpPr/>
          <p:nvPr/>
        </p:nvSpPr>
        <p:spPr>
          <a:xfrm rot="5400000">
            <a:off x="8116094" y="1869291"/>
            <a:ext cx="5106988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ángulo 7"/>
          <p:cNvSpPr/>
          <p:nvPr/>
        </p:nvSpPr>
        <p:spPr>
          <a:xfrm rot="5400000">
            <a:off x="9867907" y="537211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10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200" y="593567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1037" y="5935673"/>
            <a:ext cx="6126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8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8088" y="5399088"/>
            <a:ext cx="1154112" cy="1090612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pPr>
              <a:defRPr/>
            </a:pPr>
            <a:fld id="{CF69B87C-F83B-424F-9833-9E37E594C0DD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33321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cabezado de Secc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3"/>
          <a:stretch>
            <a:fillRect/>
          </a:stretch>
        </p:blipFill>
        <p:spPr bwMode="auto">
          <a:xfrm>
            <a:off x="31749" y="115888"/>
            <a:ext cx="12160251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2 Imagen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-5815"/>
            <a:ext cx="12192000" cy="4514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051019"/>
            <a:ext cx="10780776" cy="613283"/>
          </a:xfrm>
        </p:spPr>
        <p:txBody>
          <a:bodyPr anchor="b"/>
          <a:lstStyle>
            <a:lvl1pPr>
              <a:defRPr sz="5400" b="0">
                <a:solidFill>
                  <a:srgbClr val="C0000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384" y="4359587"/>
            <a:ext cx="9229344" cy="53340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C000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513" y="6481763"/>
            <a:ext cx="4114800" cy="228600"/>
          </a:xfrm>
        </p:spPr>
        <p:txBody>
          <a:bodyPr/>
          <a:lstStyle>
            <a:lvl1pPr>
              <a:defRPr dirty="0">
                <a:solidFill>
                  <a:srgbClr val="C00000"/>
                </a:solidFill>
              </a:defRPr>
            </a:lvl1pPr>
          </a:lstStyle>
          <a:p>
            <a:endParaRPr lang="es-ES"/>
          </a:p>
        </p:txBody>
      </p:sp>
      <p:sp>
        <p:nvSpPr>
          <p:cNvPr id="8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765"/>
            <a:ext cx="2817813" cy="376237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ES"/>
              <a:t>Calidad de Sistemas de Software  - 2019</a:t>
            </a:r>
          </a:p>
        </p:txBody>
      </p:sp>
      <p:sp>
        <p:nvSpPr>
          <p:cNvPr id="9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924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4440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3 Marcador de pie de página"/>
          <p:cNvSpPr>
            <a:spLocks noGrp="1"/>
          </p:cNvSpPr>
          <p:nvPr>
            <p:ph type="ftr" sz="quarter" idx="15"/>
          </p:nvPr>
        </p:nvSpPr>
        <p:spPr>
          <a:xfrm>
            <a:off x="4241803" y="6459548"/>
            <a:ext cx="51831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D28BA0E-65A1-4689-818F-78C8F46BC9AB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3248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4243400"/>
            <a:ext cx="89677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8" y="4243388"/>
            <a:ext cx="30765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3" y="2590800"/>
            <a:ext cx="8967788" cy="165893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9112258" y="2590800"/>
            <a:ext cx="3076575" cy="16589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33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33" y="4394061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133" y="2749562"/>
            <a:ext cx="1171575" cy="13573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79542-B7A9-4772-8FC1-CD550942CE44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9671432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100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16"/>
          <p:cNvSpPr/>
          <p:nvPr/>
        </p:nvSpPr>
        <p:spPr>
          <a:xfrm>
            <a:off x="0" y="609612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17"/>
          <p:cNvSpPr/>
          <p:nvPr/>
        </p:nvSpPr>
        <p:spPr>
          <a:xfrm>
            <a:off x="10585458" y="609612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918E0-580C-4FC9-A224-2FA36F9CB582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4938227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6237"/>
            <a:ext cx="104378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40878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0" y="272575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10585458" y="272575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2869895"/>
            <a:ext cx="9613860" cy="1090788"/>
          </a:xfrm>
        </p:spPr>
        <p:txBody>
          <a:bodyPr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3" y="4232193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913" y="2870212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06A0C-DE8D-4AA6-A565-54AAF2E0D89F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1962079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100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12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8" y="609612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33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7C5B1-249B-41EE-876E-A34C94D75DB2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5287874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100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ángulo 11"/>
          <p:cNvSpPr/>
          <p:nvPr/>
        </p:nvSpPr>
        <p:spPr>
          <a:xfrm>
            <a:off x="0" y="609612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12"/>
          <p:cNvSpPr/>
          <p:nvPr/>
        </p:nvSpPr>
        <p:spPr>
          <a:xfrm>
            <a:off x="10585458" y="609612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9" y="753245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60" y="2336895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24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24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2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3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AF3B5-DCA1-4634-96C7-3ACAAE80B00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509548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100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7"/>
          <p:cNvSpPr/>
          <p:nvPr/>
        </p:nvSpPr>
        <p:spPr>
          <a:xfrm>
            <a:off x="0" y="609612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ángulo 8"/>
          <p:cNvSpPr/>
          <p:nvPr/>
        </p:nvSpPr>
        <p:spPr>
          <a:xfrm>
            <a:off x="10585458" y="609612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9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91AA8-608E-44E3-96D1-D92D04306CAB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176691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5"/>
          <p:cNvSpPr/>
          <p:nvPr/>
        </p:nvSpPr>
        <p:spPr>
          <a:xfrm>
            <a:off x="10585458" y="609612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6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5FF54-0365-49A3-971E-5B667E3DB4CE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395264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100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12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8" y="609612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33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A27CF-295B-4C6B-B7A6-91A46A40980A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236815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100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609612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8" y="609612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32" y="753228"/>
            <a:ext cx="9613857" cy="1080938"/>
          </a:xfrm>
        </p:spPr>
        <p:txBody>
          <a:bodyPr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48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>
            <a:normAutofit/>
          </a:bodyPr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A9F34-4A60-4FF8-AB20-DFCB851FB5D1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805764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5400" smtClean="0"/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Calidad de Sistemas de Software  - 2019</a:t>
            </a:r>
          </a:p>
        </p:txBody>
      </p:sp>
    </p:spTree>
    <p:extLst>
      <p:ext uri="{BB962C8B-B14F-4D97-AF65-F5344CB8AC3E}">
        <p14:creationId xmlns:p14="http://schemas.microsoft.com/office/powerpoint/2010/main" val="821710526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5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456725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8" y="456725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5" y="4711638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5" y="609613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>
            <a:normAutofit/>
          </a:bodyPr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9" y="5169605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1712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3608E-B6D9-4B40-B006-53035E0D72F8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927398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5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456725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0"/>
          <p:cNvSpPr/>
          <p:nvPr/>
        </p:nvSpPr>
        <p:spPr>
          <a:xfrm>
            <a:off x="10585458" y="456725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4711637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1712"/>
            <a:ext cx="1154112" cy="10906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93323-08D6-48AA-86E5-6496635729A5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7811027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5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13"/>
          <p:cNvSpPr/>
          <p:nvPr/>
        </p:nvSpPr>
        <p:spPr>
          <a:xfrm>
            <a:off x="0" y="456725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4"/>
          <p:cNvSpPr/>
          <p:nvPr/>
        </p:nvSpPr>
        <p:spPr>
          <a:xfrm>
            <a:off x="10585458" y="456725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uadro de texto 15"/>
          <p:cNvSpPr txBox="1"/>
          <p:nvPr/>
        </p:nvSpPr>
        <p:spPr>
          <a:xfrm>
            <a:off x="584200" y="747717"/>
            <a:ext cx="609600" cy="585787"/>
          </a:xfrm>
          <a:prstGeom prst="rect">
            <a:avLst/>
          </a:prstGeom>
        </p:spPr>
        <p:txBody>
          <a:bodyPr anchor="ctr"/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sz="7200">
                <a:effectLst/>
                <a:latin typeface="+mn-lt"/>
                <a:cs typeface="+mn-cs"/>
              </a:rPr>
              <a:t>“</a:t>
            </a:r>
          </a:p>
        </p:txBody>
      </p:sp>
      <p:sp>
        <p:nvSpPr>
          <p:cNvPr id="10" name="Cuadro de texto 16"/>
          <p:cNvSpPr txBox="1"/>
          <p:nvPr/>
        </p:nvSpPr>
        <p:spPr>
          <a:xfrm>
            <a:off x="9663113" y="3033713"/>
            <a:ext cx="609600" cy="584200"/>
          </a:xfrm>
          <a:prstGeom prst="rect">
            <a:avLst/>
          </a:prstGeom>
        </p:spPr>
        <p:txBody>
          <a:bodyPr anchor="ctr"/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  <a:defRPr/>
            </a:pPr>
            <a:r>
              <a:rPr sz="7200">
                <a:effectLst/>
                <a:latin typeface="+mn-lt"/>
                <a:cs typeface="+mn-cs"/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611"/>
            <a:ext cx="8718877" cy="3036061"/>
          </a:xfrm>
        </p:spPr>
        <p:txBody>
          <a:bodyPr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4711637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fecha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3" name="Marcador de posición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4" name="Marcador de posición de número de diapositiva 6"/>
          <p:cNvSpPr>
            <a:spLocks noGrp="1"/>
          </p:cNvSpPr>
          <p:nvPr>
            <p:ph type="sldNum" sz="quarter" idx="16"/>
          </p:nvPr>
        </p:nvSpPr>
        <p:spPr>
          <a:xfrm>
            <a:off x="10729913" y="4710113"/>
            <a:ext cx="1154112" cy="1090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31F84-924D-4FDB-A31D-95AA226A0C37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831028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9325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5929313"/>
            <a:ext cx="1603375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10"/>
          <p:cNvSpPr/>
          <p:nvPr/>
        </p:nvSpPr>
        <p:spPr>
          <a:xfrm>
            <a:off x="0" y="4567250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11"/>
          <p:cNvSpPr/>
          <p:nvPr/>
        </p:nvSpPr>
        <p:spPr>
          <a:xfrm>
            <a:off x="10585458" y="4567250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9" y="4711637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9" y="5300171"/>
            <a:ext cx="9613863" cy="502255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0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1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913" y="4710113"/>
            <a:ext cx="1154112" cy="1090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A9EBD-DBD0-445A-93B0-0DDC90E618F9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3436310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100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0" y="609612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458" y="609612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35" y="3022687"/>
            <a:ext cx="3049703" cy="2913513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87"/>
            <a:ext cx="3063240" cy="2913513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70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70" y="3022687"/>
            <a:ext cx="3070025" cy="2913513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8" name="Marcador de posición de fecha 2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9" name="Marcador de posición de pie de página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20" name="Marcador de posición de número de diapositiva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9C8CA-8A01-4BFE-9B2E-EAA43F2D97EE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040905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100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ángulo 16"/>
          <p:cNvSpPr/>
          <p:nvPr/>
        </p:nvSpPr>
        <p:spPr>
          <a:xfrm>
            <a:off x="0" y="609612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7"/>
          <p:cNvSpPr/>
          <p:nvPr/>
        </p:nvSpPr>
        <p:spPr>
          <a:xfrm>
            <a:off x="10585458" y="609612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33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33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33" y="4873765"/>
            <a:ext cx="3049705" cy="1062422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32" y="4873764"/>
            <a:ext cx="3067297" cy="1062422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93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92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Marcador de posición de fecha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17" name="Marcador de posición de pie de página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8" name="Marcador de posición de número de diapositiva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592FF-EDA4-44E0-BB6F-91BD43B9669F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553769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0100"/>
            <a:ext cx="10437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8" y="1971679"/>
            <a:ext cx="160337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8"/>
          <p:cNvSpPr/>
          <p:nvPr/>
        </p:nvSpPr>
        <p:spPr>
          <a:xfrm>
            <a:off x="0" y="609612"/>
            <a:ext cx="10437813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ángulo 9"/>
          <p:cNvSpPr/>
          <p:nvPr/>
        </p:nvSpPr>
        <p:spPr>
          <a:xfrm>
            <a:off x="10585458" y="609612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10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F2D2F-E00D-49EF-B898-98A2A0D36599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5659568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6"/>
          <p:cNvSpPr/>
          <p:nvPr/>
        </p:nvSpPr>
        <p:spPr>
          <a:xfrm rot="5400000">
            <a:off x="8116094" y="1869293"/>
            <a:ext cx="5106988" cy="13684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ángulo 7"/>
          <p:cNvSpPr/>
          <p:nvPr/>
        </p:nvSpPr>
        <p:spPr>
          <a:xfrm rot="5400000">
            <a:off x="9867909" y="5372112"/>
            <a:ext cx="1603375" cy="1368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12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200" y="593567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1037" y="5935675"/>
            <a:ext cx="6126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8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8088" y="5399088"/>
            <a:ext cx="1154112" cy="1090612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pPr>
              <a:defRPr/>
            </a:pPr>
            <a:fld id="{77269A49-F7BA-4070-B7CD-C6944DE490CD}" type="slidenum">
              <a:rPr/>
              <a:pPr>
                <a:defRPr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904376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/>
          <a:lstStyle>
            <a:lvl1pPr algn="l" eaLnBrk="1" latinLnBrk="0" hangingPunct="1">
              <a:defRPr kumimoji="0" lang="es-ES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solidFill>
            <a:schemeClr val="bg1"/>
          </a:solidFill>
        </p:spPr>
        <p:txBody>
          <a:bodyPr/>
          <a:lstStyle>
            <a:lvl1pPr marL="0" indent="0" algn="l" eaLnBrk="1" latinLnBrk="0" hangingPunct="1">
              <a:buNone/>
              <a:defRPr kumimoji="0" lang="es-ES" sz="11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15"/>
          <p:cNvSpPr>
            <a:spLocks noGrp="1"/>
          </p:cNvSpPr>
          <p:nvPr>
            <p:ph type="sldNum" sz="quarter" idx="10"/>
          </p:nvPr>
        </p:nvSpPr>
        <p:spPr>
          <a:xfrm>
            <a:off x="8636000" y="6477000"/>
            <a:ext cx="1360488" cy="304800"/>
          </a:xfrm>
        </p:spPr>
        <p:txBody>
          <a:bodyPr/>
          <a:lstStyle>
            <a:lvl1pPr>
              <a:defRPr smtClean="0"/>
            </a:lvl1pPr>
          </a:lstStyle>
          <a:p>
            <a:fld id="{A06DBA4C-BE2D-4FDA-A3F1-EFC03F3DB517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5" name="Rectangl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s-ES"/>
              <a:t>Calidad de Sistemas de Software  - 2019</a:t>
            </a:r>
          </a:p>
        </p:txBody>
      </p:sp>
      <p:sp>
        <p:nvSpPr>
          <p:cNvPr id="6" name="Date Placeholder 9"/>
          <p:cNvSpPr>
            <a:spLocks noGrp="1"/>
          </p:cNvSpPr>
          <p:nvPr>
            <p:ph type="dt" sz="half" idx="12"/>
          </p:nvPr>
        </p:nvSpPr>
        <p:spPr>
          <a:xfrm>
            <a:off x="304800" y="6477000"/>
            <a:ext cx="2133600" cy="304800"/>
          </a:xfrm>
        </p:spPr>
        <p:txBody>
          <a:bodyPr anchor="ctr"/>
          <a:lstStyle>
            <a:lvl1pPr algn="l" eaLnBrk="1" latinLnBrk="0" hangingPunct="1">
              <a:defRPr kumimoji="0" lang="es-ES" dirty="0">
                <a:solidFill>
                  <a:srgbClr val="A0A0A0"/>
                </a:solidFill>
              </a:defRPr>
            </a:lvl1pPr>
            <a:extLst/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173814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plantilla ppt_SEAMAN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-1"/>
            <a:ext cx="12192000" cy="66150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58" r:id="rId1"/>
    <p:sldLayoutId id="2147484659" r:id="rId2"/>
  </p:sldLayoutIdLst>
  <p:transition spd="med">
    <p:fade/>
  </p:transition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888" y="500065"/>
            <a:ext cx="10806112" cy="1273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6" y="2011365"/>
            <a:ext cx="10753725" cy="3767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6237" y="2781300"/>
            <a:ext cx="2925763" cy="13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7725" b="0" smtClean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E66C13B6-323C-48C2-9130-BE86FF75632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2566990" y="6543675"/>
            <a:ext cx="827087" cy="255588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050" dirty="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277" y="6554790"/>
            <a:ext cx="2155825" cy="2127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05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623890" y="1773238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9 Imagen" descr="logoweb.jp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989" y="5949950"/>
            <a:ext cx="238442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86" r:id="rId1"/>
    <p:sldLayoutId id="2147484687" r:id="rId2"/>
    <p:sldLayoutId id="2147484688" r:id="rId3"/>
    <p:sldLayoutId id="2147484689" r:id="rId4"/>
    <p:sldLayoutId id="2147484690" r:id="rId5"/>
    <p:sldLayoutId id="2147484691" r:id="rId6"/>
    <p:sldLayoutId id="2147484692" r:id="rId7"/>
    <p:sldLayoutId id="2147484693" r:id="rId8"/>
    <p:sldLayoutId id="2147484695" r:id="rId9"/>
    <p:sldLayoutId id="2147484696" r:id="rId10"/>
    <p:sldLayoutId id="2147484697" r:id="rId11"/>
    <p:sldLayoutId id="2147484698" r:id="rId12"/>
    <p:sldLayoutId id="2147484699" r:id="rId13"/>
    <p:sldLayoutId id="2147484700" r:id="rId14"/>
  </p:sldLayoutIdLst>
  <p:transition spd="med">
    <p:fade/>
  </p:transition>
  <p:hf hdr="0" dt="0"/>
  <p:txStyles>
    <p:titleStyle>
      <a:lvl1pPr algn="l" defTabSz="6858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kern="1200" spc="-9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Calibri Light" pitchFamily="34" charset="0"/>
        </a:defRPr>
      </a:lvl2pPr>
      <a:lvl3pPr algn="l" defTabSz="6858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Calibri Light" pitchFamily="34" charset="0"/>
        </a:defRPr>
      </a:lvl3pPr>
      <a:lvl4pPr algn="l" defTabSz="6858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Calibri Light" pitchFamily="34" charset="0"/>
        </a:defRPr>
      </a:lvl4pPr>
      <a:lvl5pPr algn="l" defTabSz="6858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Calibri Light" pitchFamily="34" charset="0"/>
        </a:defRPr>
      </a:lvl5pPr>
      <a:lvl6pPr marL="457200" algn="l" defTabSz="6858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Calibri Light" pitchFamily="34" charset="0"/>
        </a:defRPr>
      </a:lvl6pPr>
      <a:lvl7pPr marL="914400" algn="l" defTabSz="6858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Calibri Light" pitchFamily="34" charset="0"/>
        </a:defRPr>
      </a:lvl7pPr>
      <a:lvl8pPr marL="1371600" algn="l" defTabSz="6858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Calibri Light" pitchFamily="34" charset="0"/>
        </a:defRPr>
      </a:lvl8pPr>
      <a:lvl9pPr marL="1828800" algn="l" defTabSz="6858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Calibri Light" pitchFamily="34" charset="0"/>
        </a:defRPr>
      </a:lvl9pPr>
    </p:titleStyle>
    <p:bodyStyle>
      <a:lvl1pPr marL="68263" indent="-68263" algn="l" defTabSz="685800" rtl="0" eaLnBrk="1" fontAlgn="base" hangingPunct="1">
        <a:lnSpc>
          <a:spcPct val="85000"/>
        </a:lnSpc>
        <a:spcBef>
          <a:spcPts val="975"/>
        </a:spcBef>
        <a:spcAft>
          <a:spcPct val="0"/>
        </a:spcAft>
        <a:buClr>
          <a:srgbClr val="C00000"/>
        </a:buClr>
        <a:buFont typeface="Arial" charset="0"/>
        <a:buChar char="»"/>
        <a:defRPr kern="1200">
          <a:solidFill>
            <a:srgbClr val="262626"/>
          </a:solidFill>
          <a:latin typeface="+mn-lt"/>
          <a:ea typeface="+mn-ea"/>
          <a:cs typeface="+mn-cs"/>
        </a:defRPr>
      </a:lvl1pPr>
      <a:lvl2pPr marL="260350" indent="-257175" algn="l" defTabSz="685800" rtl="0" eaLnBrk="1" fontAlgn="base" hangingPunct="1">
        <a:lnSpc>
          <a:spcPct val="85000"/>
        </a:lnSpc>
        <a:spcBef>
          <a:spcPts val="450"/>
        </a:spcBef>
        <a:spcAft>
          <a:spcPct val="0"/>
        </a:spcAft>
        <a:buFont typeface="Arial" charset="0"/>
        <a:buChar char=" "/>
        <a:defRPr kern="1200">
          <a:solidFill>
            <a:srgbClr val="262626"/>
          </a:solidFill>
          <a:latin typeface="+mn-lt"/>
          <a:ea typeface="+mn-ea"/>
          <a:cs typeface="+mn-cs"/>
        </a:defRPr>
      </a:lvl2pPr>
      <a:lvl3pPr marL="411163" indent="-411163" algn="l" defTabSz="685800" rtl="0" eaLnBrk="1" fontAlgn="base" hangingPunct="1">
        <a:lnSpc>
          <a:spcPct val="85000"/>
        </a:lnSpc>
        <a:spcBef>
          <a:spcPts val="450"/>
        </a:spcBef>
        <a:spcAft>
          <a:spcPct val="0"/>
        </a:spcAft>
        <a:buFont typeface="Arial" charset="0"/>
        <a:buChar char=" "/>
        <a:defRPr sz="1500" i="1" kern="1200">
          <a:solidFill>
            <a:srgbClr val="262626"/>
          </a:solidFill>
          <a:latin typeface="+mn-lt"/>
          <a:ea typeface="+mn-ea"/>
          <a:cs typeface="+mn-cs"/>
        </a:defRPr>
      </a:lvl3pPr>
      <a:lvl4pPr marL="615950" indent="-615950" algn="l" defTabSz="685800" rtl="0" eaLnBrk="1" fontAlgn="base" hangingPunct="1">
        <a:lnSpc>
          <a:spcPct val="85000"/>
        </a:lnSpc>
        <a:spcBef>
          <a:spcPts val="450"/>
        </a:spcBef>
        <a:spcAft>
          <a:spcPct val="0"/>
        </a:spcAft>
        <a:buFont typeface="Arial" charset="0"/>
        <a:buChar char=" "/>
        <a:defRPr sz="1300" kern="1200">
          <a:solidFill>
            <a:srgbClr val="262626"/>
          </a:solidFill>
          <a:latin typeface="+mn-lt"/>
          <a:ea typeface="+mn-ea"/>
          <a:cs typeface="+mn-cs"/>
        </a:defRPr>
      </a:lvl4pPr>
      <a:lvl5pPr marL="822325" indent="-822325" algn="l" defTabSz="685800" rtl="0" eaLnBrk="1" fontAlgn="base" hangingPunct="1">
        <a:lnSpc>
          <a:spcPct val="85000"/>
        </a:lnSpc>
        <a:spcBef>
          <a:spcPts val="450"/>
        </a:spcBef>
        <a:spcAft>
          <a:spcPct val="0"/>
        </a:spcAft>
        <a:buFont typeface="Arial" charset="0"/>
        <a:buChar char=" "/>
        <a:defRPr sz="1300" kern="1200">
          <a:solidFill>
            <a:srgbClr val="262626"/>
          </a:solidFill>
          <a:latin typeface="+mn-lt"/>
          <a:ea typeface="+mn-ea"/>
          <a:cs typeface="+mn-cs"/>
        </a:defRPr>
      </a:lvl5pPr>
      <a:lvl6pPr marL="9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2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4E4E4E"/>
            </a:gs>
            <a:gs pos="50000">
              <a:srgbClr val="000000"/>
            </a:gs>
            <a:gs pos="100000">
              <a:srgbClr val="000000"/>
            </a:gs>
          </a:gsLst>
          <a:lin ang="25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n 6" descr="hashOverlay-FullResolv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Marcador de posición de título 1"/>
          <p:cNvSpPr>
            <a:spLocks noGrp="1"/>
          </p:cNvSpPr>
          <p:nvPr>
            <p:ph type="title"/>
          </p:nvPr>
        </p:nvSpPr>
        <p:spPr bwMode="auto">
          <a:xfrm>
            <a:off x="681039" y="752475"/>
            <a:ext cx="96139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1039" y="2336800"/>
            <a:ext cx="9613900" cy="359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1739" y="593566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es-ES" sz="1050" dirty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1039" y="5935667"/>
            <a:ext cx="687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es-ES" sz="105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913" y="752475"/>
            <a:ext cx="1154112" cy="1092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es-ES" sz="36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6C454F-83E4-4425-AA98-571D6BC9470B}" type="slidenum">
              <a:rPr/>
              <a:pPr>
                <a:defRPr/>
              </a:pPr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03" r:id="rId1"/>
    <p:sldLayoutId id="2147484704" r:id="rId2"/>
    <p:sldLayoutId id="2147484705" r:id="rId3"/>
    <p:sldLayoutId id="2147484706" r:id="rId4"/>
    <p:sldLayoutId id="2147484707" r:id="rId5"/>
    <p:sldLayoutId id="2147484708" r:id="rId6"/>
    <p:sldLayoutId id="2147484709" r:id="rId7"/>
    <p:sldLayoutId id="2147484710" r:id="rId8"/>
    <p:sldLayoutId id="2147484711" r:id="rId9"/>
    <p:sldLayoutId id="2147484712" r:id="rId10"/>
    <p:sldLayoutId id="2147484713" r:id="rId11"/>
    <p:sldLayoutId id="2147484714" r:id="rId12"/>
    <p:sldLayoutId id="2147484715" r:id="rId13"/>
    <p:sldLayoutId id="2147484716" r:id="rId14"/>
    <p:sldLayoutId id="2147484717" r:id="rId15"/>
    <p:sldLayoutId id="2147484718" r:id="rId16"/>
    <p:sldLayoutId id="2147484719" r:id="rId17"/>
    <p:sldLayoutId id="2147484720" r:id="rId18"/>
  </p:sldLayoutIdLst>
  <p:transition spd="med">
    <p:fade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lang="es-ES"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FFFFFF"/>
            </a:gs>
            <a:gs pos="50000">
              <a:srgbClr val="FFFFFF"/>
            </a:gs>
            <a:gs pos="100000">
              <a:srgbClr val="9E9E9E"/>
            </a:gs>
          </a:gsLst>
          <a:lin ang="25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n 6" descr="hashOverlay-FullResolv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Marcador de posición de título 1"/>
          <p:cNvSpPr>
            <a:spLocks noGrp="1"/>
          </p:cNvSpPr>
          <p:nvPr>
            <p:ph type="title"/>
          </p:nvPr>
        </p:nvSpPr>
        <p:spPr bwMode="auto">
          <a:xfrm>
            <a:off x="681039" y="752475"/>
            <a:ext cx="96139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/>
              <a:t>Haga clic para modificar el estilo de título del patrón</a:t>
            </a:r>
          </a:p>
        </p:txBody>
      </p:sp>
      <p:sp>
        <p:nvSpPr>
          <p:cNvPr id="2052" name="Marcador de posición de texto 2"/>
          <p:cNvSpPr>
            <a:spLocks noGrp="1"/>
          </p:cNvSpPr>
          <p:nvPr>
            <p:ph type="body" idx="1"/>
          </p:nvPr>
        </p:nvSpPr>
        <p:spPr bwMode="auto">
          <a:xfrm>
            <a:off x="681039" y="2336800"/>
            <a:ext cx="961390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/>
              <a:t>Haga clic para modificar los estilos de texto del patrón</a:t>
            </a:r>
          </a:p>
          <a:p>
            <a:pPr lvl="1"/>
            <a:r>
              <a:rPr lang="es-ES" altLang="es-AR"/>
              <a:t>Segundo nivel</a:t>
            </a:r>
          </a:p>
          <a:p>
            <a:pPr lvl="2"/>
            <a:r>
              <a:rPr lang="es-ES" altLang="es-AR"/>
              <a:t>Tercer nivel</a:t>
            </a:r>
          </a:p>
          <a:p>
            <a:pPr lvl="3"/>
            <a:r>
              <a:rPr lang="es-ES" altLang="es-AR"/>
              <a:t>Cuarto nivel</a:t>
            </a:r>
          </a:p>
          <a:p>
            <a:pPr lvl="4"/>
            <a:r>
              <a:rPr lang="es-ES" altLang="es-AR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1739" y="59356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es-ES" sz="105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1039" y="5935669"/>
            <a:ext cx="687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es-ES" sz="105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913" y="752475"/>
            <a:ext cx="1154112" cy="1092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es-ES" sz="3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7AE06C7-A478-4424-9506-CD29E7C4C92E}" type="slidenum">
              <a:rPr/>
              <a:pPr>
                <a:defRPr/>
              </a:pPr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22" r:id="rId1"/>
    <p:sldLayoutId id="2147484723" r:id="rId2"/>
    <p:sldLayoutId id="2147484724" r:id="rId3"/>
    <p:sldLayoutId id="2147484725" r:id="rId4"/>
    <p:sldLayoutId id="2147484726" r:id="rId5"/>
    <p:sldLayoutId id="2147484727" r:id="rId6"/>
    <p:sldLayoutId id="2147484728" r:id="rId7"/>
    <p:sldLayoutId id="2147484729" r:id="rId8"/>
    <p:sldLayoutId id="2147484730" r:id="rId9"/>
    <p:sldLayoutId id="2147484731" r:id="rId10"/>
    <p:sldLayoutId id="2147484732" r:id="rId11"/>
    <p:sldLayoutId id="2147484733" r:id="rId12"/>
    <p:sldLayoutId id="2147484734" r:id="rId13"/>
    <p:sldLayoutId id="2147484735" r:id="rId14"/>
    <p:sldLayoutId id="2147484736" r:id="rId15"/>
    <p:sldLayoutId id="2147484737" r:id="rId16"/>
    <p:sldLayoutId id="2147484738" r:id="rId17"/>
    <p:sldLayoutId id="2147484739" r:id="rId18"/>
  </p:sldLayoutIdLst>
  <p:transition spd="med">
    <p:fade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2FE9DF"/>
            </a:gs>
            <a:gs pos="50000">
              <a:srgbClr val="21ABC8"/>
            </a:gs>
            <a:gs pos="100000">
              <a:srgbClr val="0B2262"/>
            </a:gs>
          </a:gsLst>
          <a:lin ang="25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6" descr="hashOverlay-FullResolve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Marcador de posición de título 1"/>
          <p:cNvSpPr>
            <a:spLocks noGrp="1"/>
          </p:cNvSpPr>
          <p:nvPr>
            <p:ph type="title"/>
          </p:nvPr>
        </p:nvSpPr>
        <p:spPr bwMode="auto">
          <a:xfrm>
            <a:off x="681039" y="752475"/>
            <a:ext cx="96139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/>
              <a:t>Haga clic para modificar el estilo de título del patrón</a:t>
            </a:r>
          </a:p>
        </p:txBody>
      </p:sp>
      <p:sp>
        <p:nvSpPr>
          <p:cNvPr id="3076" name="Marcador de posición de texto 2"/>
          <p:cNvSpPr>
            <a:spLocks noGrp="1"/>
          </p:cNvSpPr>
          <p:nvPr>
            <p:ph type="body" idx="1"/>
          </p:nvPr>
        </p:nvSpPr>
        <p:spPr bwMode="auto">
          <a:xfrm>
            <a:off x="681039" y="2336800"/>
            <a:ext cx="961390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/>
              <a:t>Haga clic para modificar los estilos de texto del patrón</a:t>
            </a:r>
          </a:p>
          <a:p>
            <a:pPr lvl="1"/>
            <a:r>
              <a:rPr lang="es-ES" altLang="es-AR"/>
              <a:t>Segundo nivel</a:t>
            </a:r>
          </a:p>
          <a:p>
            <a:pPr lvl="2"/>
            <a:r>
              <a:rPr lang="es-ES" altLang="es-AR"/>
              <a:t>Tercer nivel</a:t>
            </a:r>
          </a:p>
          <a:p>
            <a:pPr lvl="3"/>
            <a:r>
              <a:rPr lang="es-ES" altLang="es-AR"/>
              <a:t>Cuarto nivel</a:t>
            </a:r>
          </a:p>
          <a:p>
            <a:pPr lvl="4"/>
            <a:r>
              <a:rPr lang="es-ES" altLang="es-AR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1739" y="59356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es-ES" sz="105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1039" y="5935671"/>
            <a:ext cx="687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es-ES" sz="105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913" y="752475"/>
            <a:ext cx="1154112" cy="1092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es-ES" sz="3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6390B5-EEF8-489A-B977-7A76964AF625}" type="slidenum">
              <a:rPr/>
              <a:pPr>
                <a:defRPr/>
              </a:pPr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41" r:id="rId1"/>
    <p:sldLayoutId id="2147484742" r:id="rId2"/>
    <p:sldLayoutId id="2147484743" r:id="rId3"/>
    <p:sldLayoutId id="2147484744" r:id="rId4"/>
    <p:sldLayoutId id="2147484745" r:id="rId5"/>
    <p:sldLayoutId id="2147484746" r:id="rId6"/>
    <p:sldLayoutId id="2147484747" r:id="rId7"/>
    <p:sldLayoutId id="2147484748" r:id="rId8"/>
    <p:sldLayoutId id="2147484749" r:id="rId9"/>
    <p:sldLayoutId id="2147484750" r:id="rId10"/>
    <p:sldLayoutId id="2147484751" r:id="rId11"/>
    <p:sldLayoutId id="2147484752" r:id="rId12"/>
    <p:sldLayoutId id="2147484753" r:id="rId13"/>
    <p:sldLayoutId id="2147484754" r:id="rId14"/>
    <p:sldLayoutId id="2147484755" r:id="rId15"/>
    <p:sldLayoutId id="2147484756" r:id="rId16"/>
    <p:sldLayoutId id="2147484757" r:id="rId17"/>
    <p:sldLayoutId id="2147484758" r:id="rId18"/>
  </p:sldLayoutIdLst>
  <p:transition spd="med">
    <p:fade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D772AC"/>
            </a:gs>
            <a:gs pos="50000">
              <a:srgbClr val="B55CAB"/>
            </a:gs>
            <a:gs pos="100000">
              <a:srgbClr val="3D1B5F"/>
            </a:gs>
          </a:gsLst>
          <a:lin ang="25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6" descr="hashOverlay-FullResolve.pn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Marcador de posición de título 1"/>
          <p:cNvSpPr>
            <a:spLocks noGrp="1"/>
          </p:cNvSpPr>
          <p:nvPr>
            <p:ph type="title"/>
          </p:nvPr>
        </p:nvSpPr>
        <p:spPr bwMode="auto">
          <a:xfrm>
            <a:off x="681039" y="752475"/>
            <a:ext cx="96139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/>
              <a:t>Haga clic para modificar el estilo de título del patrón</a:t>
            </a:r>
          </a:p>
        </p:txBody>
      </p:sp>
      <p:sp>
        <p:nvSpPr>
          <p:cNvPr id="4100" name="Marcador de posición de texto 2"/>
          <p:cNvSpPr>
            <a:spLocks noGrp="1"/>
          </p:cNvSpPr>
          <p:nvPr>
            <p:ph type="body" idx="1"/>
          </p:nvPr>
        </p:nvSpPr>
        <p:spPr bwMode="auto">
          <a:xfrm>
            <a:off x="681039" y="2336800"/>
            <a:ext cx="961390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/>
              <a:t>Haga clic para modificar los estilos de texto del patrón</a:t>
            </a:r>
          </a:p>
          <a:p>
            <a:pPr lvl="1"/>
            <a:r>
              <a:rPr lang="es-ES" altLang="es-AR"/>
              <a:t>Segundo nivel</a:t>
            </a:r>
          </a:p>
          <a:p>
            <a:pPr lvl="2"/>
            <a:r>
              <a:rPr lang="es-ES" altLang="es-AR"/>
              <a:t>Tercer nivel</a:t>
            </a:r>
          </a:p>
          <a:p>
            <a:pPr lvl="3"/>
            <a:r>
              <a:rPr lang="es-ES" altLang="es-AR"/>
              <a:t>Cuarto nivel</a:t>
            </a:r>
          </a:p>
          <a:p>
            <a:pPr lvl="4"/>
            <a:r>
              <a:rPr lang="es-ES" altLang="es-AR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1739" y="59356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0">
              <a:spcBef>
                <a:spcPts val="0"/>
              </a:spcBef>
              <a:spcAft>
                <a:spcPts val="0"/>
              </a:spcAft>
              <a:defRPr lang="es-ES" sz="105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1039" y="5935673"/>
            <a:ext cx="687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es-ES" sz="105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s-ES"/>
              <a:t>Calidad de Sistemas de Software  - 2019</a:t>
            </a:r>
            <a:endParaRPr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913" y="752475"/>
            <a:ext cx="1154112" cy="1092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es-ES" sz="3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20C2E62-3845-4356-BF36-76389ADFF9D3}" type="slidenum">
              <a:rPr/>
              <a:pPr>
                <a:defRPr/>
              </a:pPr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60" r:id="rId1"/>
    <p:sldLayoutId id="2147484761" r:id="rId2"/>
    <p:sldLayoutId id="2147484762" r:id="rId3"/>
    <p:sldLayoutId id="2147484763" r:id="rId4"/>
    <p:sldLayoutId id="2147484764" r:id="rId5"/>
    <p:sldLayoutId id="2147484765" r:id="rId6"/>
    <p:sldLayoutId id="2147484766" r:id="rId7"/>
    <p:sldLayoutId id="2147484767" r:id="rId8"/>
    <p:sldLayoutId id="2147484768" r:id="rId9"/>
    <p:sldLayoutId id="2147484769" r:id="rId10"/>
    <p:sldLayoutId id="2147484770" r:id="rId11"/>
    <p:sldLayoutId id="2147484771" r:id="rId12"/>
    <p:sldLayoutId id="2147484772" r:id="rId13"/>
    <p:sldLayoutId id="2147484773" r:id="rId14"/>
    <p:sldLayoutId id="2147484774" r:id="rId15"/>
    <p:sldLayoutId id="2147484775" r:id="rId16"/>
    <p:sldLayoutId id="2147484776" r:id="rId17"/>
  </p:sldLayoutIdLst>
  <p:transition spd="med">
    <p:fade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rebuchet MS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dirty="0" err="1"/>
              <a:t>Calidad</a:t>
            </a:r>
            <a:r>
              <a:rPr dirty="0"/>
              <a:t> de </a:t>
            </a:r>
            <a:r>
              <a:rPr dirty="0" err="1"/>
              <a:t>Sistemas</a:t>
            </a:r>
            <a:r>
              <a:rPr dirty="0"/>
              <a:t> de Software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AR" dirty="0"/>
              <a:t>Gestión de Procesos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s-ES" sz="1400">
                <a:solidFill>
                  <a:schemeClr val="tx2"/>
                </a:solidFill>
              </a:rPr>
              <a:t>Calidad de Sistemas de Software  - 2019</a:t>
            </a:r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1</a:t>
            </a:fld>
            <a:endParaRPr kumimoji="0" lang="en-US" sz="1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CC0D4-CD76-44A0-B4B3-5DFB7969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Gestion funcional</a:t>
            </a:r>
            <a:endParaRPr lang="es-AR" dirty="0"/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239FD1-44F5-48CE-A267-2FA1923E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132730"/>
            <a:ext cx="6544910" cy="4063479"/>
          </a:xfrm>
          <a:prstGeom prst="rect">
            <a:avLst/>
          </a:prstGeom>
        </p:spPr>
      </p:pic>
      <p:sp>
        <p:nvSpPr>
          <p:cNvPr id="11" name="Marcador de pie de página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10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1451997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8DB5D-71C8-4A4A-BD74-F652C945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Gestión por procesos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E54371-47AF-481F-A692-23C10ECC6F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s-ES"/>
              <a:t>En la gestión por procesos lo que tiene importancia es el proceso en su conjunto, no sus partes por separado</a:t>
            </a:r>
            <a:endParaRPr lang="es-AR"/>
          </a:p>
          <a:p>
            <a:endParaRPr lang="es-AR"/>
          </a:p>
          <a:p>
            <a:r>
              <a:rPr lang="es-ES"/>
              <a:t>La gestión por procesos es una forma de gestionar toda la organización basándose en los procesos, entendiendo estos como una secuencia de actividades orientadas a generar  un valor añadido sobre una entrada para conseguir un resultado</a:t>
            </a:r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971BE07-637B-4BC8-95B8-F25163DA9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588" t="29826" r="16926" b="17808"/>
          <a:stretch/>
        </p:blipFill>
        <p:spPr>
          <a:xfrm>
            <a:off x="3046426" y="3573017"/>
            <a:ext cx="5819297" cy="2981773"/>
          </a:xfrm>
          <a:prstGeom prst="rect">
            <a:avLst/>
          </a:prstGeom>
        </p:spPr>
      </p:pic>
      <p:sp>
        <p:nvSpPr>
          <p:cNvPr id="11" name="Marcador de pie de página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1508472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73CDE-D0E6-4241-8CFD-BB384815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Gestión por procesos vs Gestión funcional</a:t>
            </a:r>
            <a:endParaRPr lang="es-AR" dirty="0"/>
          </a:p>
        </p:txBody>
      </p:sp>
      <p:sp>
        <p:nvSpPr>
          <p:cNvPr id="10" name="Marcador de contenido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16B022-C6F2-4AC6-88E5-F54751A79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t="26201" r="20863" b="13696"/>
          <a:stretch/>
        </p:blipFill>
        <p:spPr>
          <a:xfrm>
            <a:off x="2195612" y="1826050"/>
            <a:ext cx="7644804" cy="4123231"/>
          </a:xfrm>
          <a:prstGeom prst="rect">
            <a:avLst/>
          </a:prstGeom>
        </p:spPr>
      </p:pic>
      <p:sp>
        <p:nvSpPr>
          <p:cNvPr id="11" name="Marcador de pie de página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7688129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A9C46-3624-40D7-AC99-CF0EA78D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Interacción de tres elementos</a:t>
            </a:r>
            <a:endParaRPr lang="es-AR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4CF4A32-6A8F-4FA3-84DB-C71BA33BAAF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29745" t="43546" r="27380" b="22232"/>
          <a:stretch/>
        </p:blipFill>
        <p:spPr>
          <a:xfrm>
            <a:off x="2189798" y="3068173"/>
            <a:ext cx="7840980" cy="3520417"/>
          </a:xfrm>
        </p:spPr>
      </p:pic>
      <p:sp useBgFill="1">
        <p:nvSpPr>
          <p:cNvPr id="7" name="Bocadillo: rectángulo 6">
            <a:extLst>
              <a:ext uri="{FF2B5EF4-FFF2-40B4-BE49-F238E27FC236}">
                <a16:creationId xmlns:a16="http://schemas.microsoft.com/office/drawing/2014/main" id="{FA50CBA3-A05C-4A65-B366-ED8FA06703CE}"/>
              </a:ext>
            </a:extLst>
          </p:cNvPr>
          <p:cNvSpPr/>
          <p:nvPr/>
        </p:nvSpPr>
        <p:spPr>
          <a:xfrm>
            <a:off x="7752184" y="692697"/>
            <a:ext cx="2915816" cy="2333102"/>
          </a:xfrm>
          <a:prstGeom prst="wedgeRectCallout">
            <a:avLst>
              <a:gd name="adj1" fmla="val -111123"/>
              <a:gd name="adj2" fmla="val 91398"/>
            </a:avLst>
          </a:prstGeom>
          <a:ln w="25400" cap="rnd" cmpd="thinThick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50800" dir="5400000" algn="ctr" rotWithShape="0">
              <a:schemeClr val="accent1">
                <a:alpha val="9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tx1"/>
                </a:solidFill>
              </a:rPr>
              <a:t>Conocimiento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tx1"/>
                </a:solidFill>
              </a:rPr>
              <a:t>Cultura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tx1"/>
                </a:solidFill>
              </a:rPr>
              <a:t>Paradigmas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tx1"/>
                </a:solidFill>
              </a:rPr>
              <a:t>Perfiles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tx1"/>
                </a:solidFill>
              </a:rPr>
              <a:t>Capacitación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tx1"/>
                </a:solidFill>
              </a:rPr>
              <a:t>Nuevas Prácticas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tx1"/>
                </a:solidFill>
              </a:rPr>
              <a:t>Estructura Organizacional </a:t>
            </a:r>
            <a:endParaRPr lang="es-AR" b="1" dirty="0">
              <a:solidFill>
                <a:schemeClr val="tx1"/>
              </a:solidFill>
            </a:endParaRPr>
          </a:p>
        </p:txBody>
      </p:sp>
      <p:sp useBgFill="1">
        <p:nvSpPr>
          <p:cNvPr id="8" name="Bocadillo: rectángulo 7">
            <a:extLst>
              <a:ext uri="{FF2B5EF4-FFF2-40B4-BE49-F238E27FC236}">
                <a16:creationId xmlns:a16="http://schemas.microsoft.com/office/drawing/2014/main" id="{3232F2EA-4718-4E79-98C4-58B56BD2AB3D}"/>
              </a:ext>
            </a:extLst>
          </p:cNvPr>
          <p:cNvSpPr/>
          <p:nvPr/>
        </p:nvSpPr>
        <p:spPr>
          <a:xfrm>
            <a:off x="1016307" y="1484784"/>
            <a:ext cx="2915816" cy="2333102"/>
          </a:xfrm>
          <a:prstGeom prst="wedgeRectCallout">
            <a:avLst>
              <a:gd name="adj1" fmla="val 71503"/>
              <a:gd name="adj2" fmla="val 106524"/>
            </a:avLst>
          </a:prstGeom>
          <a:ln w="25400" cap="rnd" cmpd="thinThick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50800" dir="5400000" algn="ctr" rotWithShape="0">
              <a:schemeClr val="accent1">
                <a:alpha val="9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tx1"/>
                </a:solidFill>
              </a:rPr>
              <a:t>Adecuación de los Sistemas al Modelo de Procesos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tx1"/>
                </a:solidFill>
              </a:rPr>
              <a:t>Estandarización de Sistemas Aplicativos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chemeClr val="tx1"/>
                </a:solidFill>
              </a:rPr>
              <a:t>Posibilidad  de Mejora en los Proceso </a:t>
            </a:r>
            <a:endParaRPr lang="es-AR" b="1" dirty="0">
              <a:solidFill>
                <a:schemeClr val="tx1"/>
              </a:solidFill>
            </a:endParaRPr>
          </a:p>
        </p:txBody>
      </p:sp>
      <p:sp useBgFill="1">
        <p:nvSpPr>
          <p:cNvPr id="10" name="Bocadillo: rectángulo 9">
            <a:extLst>
              <a:ext uri="{FF2B5EF4-FFF2-40B4-BE49-F238E27FC236}">
                <a16:creationId xmlns:a16="http://schemas.microsoft.com/office/drawing/2014/main" id="{A38C634B-58CB-4DE9-8893-B9BF033C0EE4}"/>
              </a:ext>
            </a:extLst>
          </p:cNvPr>
          <p:cNvSpPr/>
          <p:nvPr/>
        </p:nvSpPr>
        <p:spPr>
          <a:xfrm>
            <a:off x="8288453" y="3976590"/>
            <a:ext cx="2915816" cy="2333102"/>
          </a:xfrm>
          <a:prstGeom prst="wedgeRectCallout">
            <a:avLst>
              <a:gd name="adj1" fmla="val -103988"/>
              <a:gd name="adj2" fmla="val 3249"/>
            </a:avLst>
          </a:prstGeom>
          <a:ln w="25400" cap="rnd" cmpd="thinThick">
            <a:solidFill>
              <a:schemeClr val="bg2">
                <a:lumMod val="50000"/>
              </a:schemeClr>
            </a:solidFill>
          </a:ln>
          <a:effectLst>
            <a:outerShdw blurRad="50800" dist="50800" dir="5400000" algn="ctr" rotWithShape="0">
              <a:schemeClr val="accent1">
                <a:alpha val="9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b="1" dirty="0">
                <a:solidFill>
                  <a:schemeClr val="tx1"/>
                </a:solidFill>
              </a:rPr>
              <a:t>Explícitos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b="1" dirty="0">
                <a:solidFill>
                  <a:schemeClr val="tx1"/>
                </a:solidFill>
              </a:rPr>
              <a:t>Mapeados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b="1" dirty="0">
                <a:solidFill>
                  <a:schemeClr val="tx1"/>
                </a:solidFill>
              </a:rPr>
              <a:t>Estandarizados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b="1" dirty="0">
                <a:solidFill>
                  <a:schemeClr val="tx1"/>
                </a:solidFill>
              </a:rPr>
              <a:t>Disponibles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b="1" dirty="0">
                <a:solidFill>
                  <a:schemeClr val="tx1"/>
                </a:solidFill>
              </a:rPr>
              <a:t>Monitoreados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b="1" dirty="0">
                <a:solidFill>
                  <a:schemeClr val="tx1"/>
                </a:solidFill>
              </a:rPr>
              <a:t>Medidos </a:t>
            </a:r>
            <a:r>
              <a:rPr lang="es-AR" b="1" dirty="0"/>
              <a:t> M</a:t>
            </a:r>
            <a:r>
              <a:rPr lang="es-AR" dirty="0"/>
              <a:t>ejorados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13" name="Marcador de pie de página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4" name="Marcador de número de diapositiva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13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771455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063A5-AD1C-4351-995B-730CA189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Características de los Procesos</a:t>
            </a:r>
            <a:endParaRPr lang="es-AR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9203B14-4C29-43E5-82EC-044169D7F0E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r="4386"/>
          <a:stretch/>
        </p:blipFill>
        <p:spPr>
          <a:xfrm>
            <a:off x="3101992" y="2224686"/>
            <a:ext cx="6000160" cy="4515743"/>
          </a:xfrm>
        </p:spPr>
      </p:pic>
      <p:pic>
        <p:nvPicPr>
          <p:cNvPr id="6" name="Marcador de contenido 6">
            <a:extLst>
              <a:ext uri="{FF2B5EF4-FFF2-40B4-BE49-F238E27FC236}">
                <a16:creationId xmlns:a16="http://schemas.microsoft.com/office/drawing/2014/main" id="{C746C0E5-9D12-4E41-98D3-51AA5B650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201" r="16798" b="1981"/>
          <a:stretch/>
        </p:blipFill>
        <p:spPr>
          <a:xfrm>
            <a:off x="2071911" y="5842708"/>
            <a:ext cx="7004812" cy="897721"/>
          </a:xfrm>
          <a:prstGeom prst="rect">
            <a:avLst/>
          </a:prstGeom>
        </p:spPr>
      </p:pic>
      <p:sp>
        <p:nvSpPr>
          <p:cNvPr id="11" name="Marcador de pie de página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14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633068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2A917-1F98-443C-876A-F26C45B7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Identificación de procesos y Mapa de Procesos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F50FAF-AC83-4812-9B8B-4F187A2D245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AR" dirty="0"/>
          </a:p>
          <a:p>
            <a:pPr lvl="0"/>
            <a:r>
              <a:rPr lang="es-ES" dirty="0"/>
              <a:t>Orientar la gestión de la organización mediante un enfoque por procesos requiere en primer lugar identificar cuales son sus procesos y las relaciones existentes entre ellos.</a:t>
            </a:r>
            <a:endParaRPr lang="es-AR" dirty="0"/>
          </a:p>
          <a:p>
            <a:endParaRPr lang="es-AR" dirty="0"/>
          </a:p>
          <a:p>
            <a:pPr lvl="0"/>
            <a:r>
              <a:rPr lang="es-ES" dirty="0"/>
              <a:t>Una organización puede describirse como un conjunto de procesos interconectados, que pueden plasmarse por escrito en un diagrama denominado </a:t>
            </a:r>
            <a:r>
              <a:rPr lang="es-ES" b="1" i="1" dirty="0"/>
              <a:t>Mapa de Procesos</a:t>
            </a:r>
            <a:endParaRPr lang="es-AR" b="1" i="1" dirty="0"/>
          </a:p>
          <a:p>
            <a:endParaRPr lang="es-AR" dirty="0"/>
          </a:p>
        </p:txBody>
      </p:sp>
      <p:sp>
        <p:nvSpPr>
          <p:cNvPr id="21" name="Marcador de pie de página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22" name="Marcador de número de diapositiva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15</a:t>
            </a:fld>
            <a:endParaRPr lang="es-ES" alt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365F22-DD4E-4307-A9DA-FD5151C9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4098038"/>
            <a:ext cx="3596830" cy="26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6150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71BAD-CFEB-49BF-B547-952064B85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Mapa de Procesos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15C80A-D92A-4042-AEE1-3F57FA68F20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b="1" dirty="0"/>
              <a:t>El mapa por procesos </a:t>
            </a:r>
            <a:r>
              <a:rPr lang="es-ES" dirty="0"/>
              <a:t>es la representación gráfica de todos los procesos y subprocesos de la empresa. Se trata de un diagrama que presenta la estructura general de la compañía, donde se presentan todos los procesos que la forman y sus principales relaciones. </a:t>
            </a:r>
          </a:p>
          <a:p>
            <a:r>
              <a:rPr lang="es-ES" dirty="0"/>
              <a:t>El objetivo de este mapa es conocer de manera detallada y profunda los funcionamientos de los procesos y las actividades en las que la empresa está involucrada. </a:t>
            </a:r>
          </a:p>
          <a:p>
            <a:r>
              <a:rPr lang="es-ES" dirty="0"/>
              <a:t>Para realizarlo, se deben conocer todas las conexiones y las entradas (inputs) y salidas (outputs) de cada proceso, teniendo en cuenta que la entrada tiene unos objetivos marcados en relación al cliente y que la salida tiene que satisfacer las necesidades de los clientes en relación a los objetivos marcados.</a:t>
            </a:r>
          </a:p>
          <a:p>
            <a:r>
              <a:rPr lang="es-ES" dirty="0"/>
              <a:t>Normalmente, este diagrama lo realiza el equipo de responsables y cada empresa lo adapta a su estructura. Debe ser claro y conciso, y se suele diferenciar en </a:t>
            </a:r>
            <a:r>
              <a:rPr lang="es-ES" b="1" dirty="0"/>
              <a:t>tres grandes grupos de procesos: estratégicos, operativos y de soporte.</a:t>
            </a:r>
            <a:endParaRPr lang="es-ES" dirty="0"/>
          </a:p>
          <a:p>
            <a:endParaRPr lang="es-A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F8171B2-E627-4DED-8BA7-8D06EAED9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748CDB-E658-42A8-85F8-D4DC24B9A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16</a:t>
            </a:fld>
            <a:endParaRPr lang="es-ES" altLang="es-AR"/>
          </a:p>
        </p:txBody>
      </p:sp>
      <p:pic>
        <p:nvPicPr>
          <p:cNvPr id="1026" name="Picture 2" descr="Resultado de imagen para mapa de procesos">
            <a:extLst>
              <a:ext uri="{FF2B5EF4-FFF2-40B4-BE49-F238E27FC236}">
                <a16:creationId xmlns:a16="http://schemas.microsoft.com/office/drawing/2014/main" id="{8655A3FF-E5F1-4EC0-9850-DE9FE39C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111" y="4869160"/>
            <a:ext cx="3904941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60157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Proceso</a:t>
            </a:r>
            <a:endParaRPr lang="es-AR" dirty="0"/>
          </a:p>
        </p:txBody>
      </p:sp>
      <p:sp>
        <p:nvSpPr>
          <p:cNvPr id="25" name="Marcador de contenido 2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1026" name="Picture 2" descr="Resultado de imagen para representacion esquematica de los elementos de un proceso">
            <a:extLst>
              <a:ext uri="{FF2B5EF4-FFF2-40B4-BE49-F238E27FC236}">
                <a16:creationId xmlns:a16="http://schemas.microsoft.com/office/drawing/2014/main" id="{1BFE2D84-6DA5-4F2E-9EA8-0C83BECB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77" y="1878640"/>
            <a:ext cx="6629852" cy="291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D9B7C67-2370-466F-9005-253B1538294A}"/>
              </a:ext>
            </a:extLst>
          </p:cNvPr>
          <p:cNvSpPr txBox="1"/>
          <p:nvPr/>
        </p:nvSpPr>
        <p:spPr>
          <a:xfrm>
            <a:off x="2495600" y="5037558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n-lt"/>
              </a:rPr>
              <a:t>Representación esquemática de cualquier proceso, y la interacción de sus elementos</a:t>
            </a:r>
          </a:p>
        </p:txBody>
      </p:sp>
      <p:sp>
        <p:nvSpPr>
          <p:cNvPr id="26" name="Marcador de pie de página 2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27" name="Marcador de número de diapositiva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17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9508118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214753E1-3671-4724-8753-0ED054D1D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58" t="14386" r="15943" b="10301"/>
          <a:stretch/>
        </p:blipFill>
        <p:spPr bwMode="auto">
          <a:xfrm>
            <a:off x="335360" y="1807242"/>
            <a:ext cx="10332640" cy="439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6D4D47-096C-4F75-82A2-B65DD7EA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Mapa de procesos convencional</a:t>
            </a:r>
            <a:endParaRPr lang="es-AR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"/>
          </p:nvPr>
        </p:nvSpPr>
        <p:spPr>
          <a:xfrm>
            <a:off x="618664" y="2257832"/>
            <a:ext cx="9793088" cy="460016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6" name="Bocadillo: rectángulo con esquinas redondeadas 5">
            <a:extLst>
              <a:ext uri="{FF2B5EF4-FFF2-40B4-BE49-F238E27FC236}">
                <a16:creationId xmlns:a16="http://schemas.microsoft.com/office/drawing/2014/main" id="{BE77435F-307C-4D11-8812-5FB019B27E75}"/>
              </a:ext>
            </a:extLst>
          </p:cNvPr>
          <p:cNvSpPr/>
          <p:nvPr/>
        </p:nvSpPr>
        <p:spPr>
          <a:xfrm>
            <a:off x="8184232" y="260648"/>
            <a:ext cx="2483768" cy="1944216"/>
          </a:xfrm>
          <a:prstGeom prst="wedgeRoundRectCallout">
            <a:avLst>
              <a:gd name="adj1" fmla="val -143337"/>
              <a:gd name="adj2" fmla="val 73309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>
                <a:solidFill>
                  <a:schemeClr val="tx1"/>
                </a:solidFill>
              </a:rPr>
              <a:t>Procesos que definen y verifican las políticas, estrategias, objetivos y metas de la organización</a:t>
            </a:r>
          </a:p>
        </p:txBody>
      </p:sp>
      <p:sp>
        <p:nvSpPr>
          <p:cNvPr id="8" name="Bocadillo: rectángulo con esquinas redondeadas 7">
            <a:extLst>
              <a:ext uri="{FF2B5EF4-FFF2-40B4-BE49-F238E27FC236}">
                <a16:creationId xmlns:a16="http://schemas.microsoft.com/office/drawing/2014/main" id="{C24663AC-03D9-4525-A495-A875824036B6}"/>
              </a:ext>
            </a:extLst>
          </p:cNvPr>
          <p:cNvSpPr/>
          <p:nvPr/>
        </p:nvSpPr>
        <p:spPr>
          <a:xfrm>
            <a:off x="8515970" y="3284985"/>
            <a:ext cx="2044527" cy="2282763"/>
          </a:xfrm>
          <a:prstGeom prst="wedgeRoundRectCallout">
            <a:avLst>
              <a:gd name="adj1" fmla="val -163073"/>
              <a:gd name="adj2" fmla="val 44702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b="1" dirty="0">
                <a:solidFill>
                  <a:schemeClr val="tx1"/>
                </a:solidFill>
              </a:rPr>
              <a:t>Procesos que realizan actividades de apoyo necesarias para el buen funcionamiento de los procesos operativos</a:t>
            </a:r>
          </a:p>
        </p:txBody>
      </p:sp>
      <p:sp>
        <p:nvSpPr>
          <p:cNvPr id="9" name="Bocadillo: rectángulo con esquinas redondeadas 8">
            <a:extLst>
              <a:ext uri="{FF2B5EF4-FFF2-40B4-BE49-F238E27FC236}">
                <a16:creationId xmlns:a16="http://schemas.microsoft.com/office/drawing/2014/main" id="{6A131303-4A0E-452F-BFA1-747143D34CE7}"/>
              </a:ext>
            </a:extLst>
          </p:cNvPr>
          <p:cNvSpPr/>
          <p:nvPr/>
        </p:nvSpPr>
        <p:spPr>
          <a:xfrm>
            <a:off x="1776028" y="744649"/>
            <a:ext cx="2483768" cy="1944216"/>
          </a:xfrm>
          <a:prstGeom prst="wedgeRoundRectCallout">
            <a:avLst>
              <a:gd name="adj1" fmla="val 104500"/>
              <a:gd name="adj2" fmla="val 125189"/>
              <a:gd name="adj3" fmla="val 1666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b="1" dirty="0">
                <a:solidFill>
                  <a:schemeClr val="tx1"/>
                </a:solidFill>
              </a:rPr>
              <a:t>Procesos de producción de bienes y servicios que </a:t>
            </a:r>
            <a:r>
              <a:rPr lang="es-AR" b="1">
                <a:solidFill>
                  <a:schemeClr val="tx1"/>
                </a:solidFill>
              </a:rPr>
              <a:t>se entregan </a:t>
            </a:r>
            <a:r>
              <a:rPr lang="es-AR" b="1" dirty="0">
                <a:solidFill>
                  <a:schemeClr val="tx1"/>
                </a:solidFill>
              </a:rPr>
              <a:t>al cliente</a:t>
            </a:r>
            <a:r>
              <a:rPr lang="es-AR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2" name="Marcador de pie de página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18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75151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Gestión de los Procesos</a:t>
            </a:r>
            <a:endParaRPr lang="es-AR" dirty="0"/>
          </a:p>
        </p:txBody>
      </p:sp>
      <p:sp>
        <p:nvSpPr>
          <p:cNvPr id="65541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altLang="es-AR" dirty="0"/>
              <a:t>Los requisitos de calidad mas significativos del proceso son :</a:t>
            </a:r>
          </a:p>
          <a:p>
            <a:endParaRPr lang="es-AR" altLang="es-AR" sz="2000" dirty="0"/>
          </a:p>
          <a:p>
            <a:pPr lvl="1"/>
            <a:r>
              <a:rPr lang="es-AR" altLang="es-AR" sz="2000" dirty="0"/>
              <a:t>Que produzca los resultados esperados</a:t>
            </a:r>
          </a:p>
          <a:p>
            <a:pPr lvl="1"/>
            <a:r>
              <a:rPr lang="es-AR" altLang="es-AR" sz="2000" dirty="0"/>
              <a:t>Que estén basados en una correcta definición.</a:t>
            </a:r>
          </a:p>
          <a:p>
            <a:pPr lvl="1"/>
            <a:r>
              <a:rPr lang="es-AR" altLang="es-AR" sz="2000" dirty="0"/>
              <a:t>Que sean mejorados en función de los objetivos de negocio.</a:t>
            </a:r>
          </a:p>
        </p:txBody>
      </p:sp>
      <p:sp>
        <p:nvSpPr>
          <p:cNvPr id="2" name="Abrir llave 1"/>
          <p:cNvSpPr/>
          <p:nvPr/>
        </p:nvSpPr>
        <p:spPr>
          <a:xfrm rot="16200000">
            <a:off x="3676124" y="415511"/>
            <a:ext cx="966972" cy="67687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/>
          <p:cNvSpPr txBox="1"/>
          <p:nvPr/>
        </p:nvSpPr>
        <p:spPr>
          <a:xfrm>
            <a:off x="1970992" y="4575849"/>
            <a:ext cx="407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/>
              <a:t>Objetivo de la Gestión de Proceso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363462" y="5096046"/>
            <a:ext cx="6503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>
                <a:latin typeface="+mn-lt"/>
              </a:rPr>
              <a:t>Para lograrlo se puede utilizar el ciclo PHVA (Planear, Hacer, Verificar, Actuar):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AR" sz="1600" dirty="0">
              <a:latin typeface="+mn-lt"/>
            </a:endParaRP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19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0102589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Principios de Gestión de la Calidad</a:t>
            </a:r>
          </a:p>
        </p:txBody>
      </p:sp>
      <p:sp>
        <p:nvSpPr>
          <p:cNvPr id="21" name="Marcador de pie de página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22" name="Marcador de número de diapositiva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2</a:t>
            </a:fld>
            <a:endParaRPr lang="es-ES" altLang="es-AR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8AC4624-C3AA-407C-A8A7-04B5CFC095B1}"/>
              </a:ext>
            </a:extLst>
          </p:cNvPr>
          <p:cNvSpPr/>
          <p:nvPr/>
        </p:nvSpPr>
        <p:spPr>
          <a:xfrm>
            <a:off x="839416" y="1880087"/>
            <a:ext cx="105131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familia de normas ISO 9000 se basa en </a:t>
            </a:r>
            <a:r>
              <a:rPr lang="es-ES" i="1" dirty="0"/>
              <a:t>8 principios de gestión de la calidad</a:t>
            </a:r>
            <a:r>
              <a:rPr lang="es-ES" dirty="0"/>
              <a:t> que pueden ser utilizados por la dirección con el fin de conducir a la organización hacia una mejora de desempeño: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Enfocada al cliente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Liderazgo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Participación del personal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Enfoque basado en procesos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Enfoque de sistemas para la gestión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Mejora continua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Enfoque basado en hechos para la toma de decisión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/>
              <a:t>Relaciones mutuamente beneficiosas con los proveedores</a:t>
            </a:r>
            <a:endParaRPr lang="es-AR" altLang="es-AR" i="1" dirty="0"/>
          </a:p>
        </p:txBody>
      </p:sp>
      <p:pic>
        <p:nvPicPr>
          <p:cNvPr id="2050" name="Picture 2" descr="Resultado de imagen para 8 principios de la gestion de calidad iso 9000">
            <a:extLst>
              <a:ext uri="{FF2B5EF4-FFF2-40B4-BE49-F238E27FC236}">
                <a16:creationId xmlns:a16="http://schemas.microsoft.com/office/drawing/2014/main" id="{3790502C-9F4F-415E-B608-74E6EBC8E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050" y="2996952"/>
            <a:ext cx="3139540" cy="292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Gestión de los Proceso de software</a:t>
            </a:r>
            <a:br>
              <a:rPr lang="es-AR"/>
            </a:br>
            <a:r>
              <a:rPr lang="es-AR"/>
              <a:t>Ciclo PHVA</a:t>
            </a:r>
            <a:endParaRPr lang="es-AR" dirty="0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b="1" dirty="0"/>
              <a:t>Planificar</a:t>
            </a:r>
            <a:r>
              <a:rPr lang="es-ES" dirty="0"/>
              <a:t> :  establecer los objetivos del sistema y sus procesos, los recursos necesarios, las políticas de la organización e identificar y abordar riesgos.</a:t>
            </a:r>
          </a:p>
          <a:p>
            <a:r>
              <a:rPr lang="es-ES" b="1" dirty="0"/>
              <a:t>Hacer</a:t>
            </a:r>
            <a:r>
              <a:rPr lang="es-ES" dirty="0"/>
              <a:t>: implementar lo planificado</a:t>
            </a:r>
          </a:p>
          <a:p>
            <a:r>
              <a:rPr lang="es-ES" b="1" dirty="0"/>
              <a:t>Verificar:</a:t>
            </a:r>
            <a:r>
              <a:rPr lang="es-ES" dirty="0"/>
              <a:t> realizar el seguimiento y medición de los procesos, productos y/o servicios.</a:t>
            </a:r>
          </a:p>
          <a:p>
            <a:r>
              <a:rPr lang="es-ES" b="1" dirty="0"/>
              <a:t>Actuar:</a:t>
            </a:r>
            <a:r>
              <a:rPr lang="es-ES" dirty="0"/>
              <a:t> tomar acciones para mejorar el desempeño.</a:t>
            </a:r>
          </a:p>
          <a:p>
            <a:endParaRPr lang="es-AR" dirty="0"/>
          </a:p>
        </p:txBody>
      </p:sp>
      <p:sp>
        <p:nvSpPr>
          <p:cNvPr id="11" name="Marcador de pie de página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20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40737655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Gestión de los Proceso de software</a:t>
            </a:r>
            <a:br>
              <a:rPr lang="es-AR"/>
            </a:br>
            <a:r>
              <a:rPr lang="es-AR"/>
              <a:t>Ciclo PHVA</a:t>
            </a:r>
            <a:endParaRPr lang="es-AR" dirty="0"/>
          </a:p>
        </p:txBody>
      </p:sp>
      <p:pic>
        <p:nvPicPr>
          <p:cNvPr id="7" name="Marcador de contenido 6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000C2469-A84C-406C-944D-083C8C454C5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5" r="7193"/>
          <a:stretch/>
        </p:blipFill>
        <p:spPr>
          <a:xfrm>
            <a:off x="2495600" y="2300992"/>
            <a:ext cx="7238946" cy="4230563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8C02E4F-B23F-4F7C-9F7D-FEA2D77976C7}"/>
              </a:ext>
            </a:extLst>
          </p:cNvPr>
          <p:cNvSpPr txBox="1"/>
          <p:nvPr/>
        </p:nvSpPr>
        <p:spPr>
          <a:xfrm>
            <a:off x="1919536" y="1916832"/>
            <a:ext cx="482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+mn-lt"/>
              </a:rPr>
              <a:t>El ciclo PHVA puede aplicarse a todos los procesos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21</a:t>
            </a:fld>
            <a:endParaRPr lang="es-ES" altLang="es-AR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Mapa de Procesos – Ejemplo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22</a:t>
            </a:fld>
            <a:endParaRPr lang="es-ES" alt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2191053"/>
            <a:ext cx="8374732" cy="43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3067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Mapa de Procesos – Ejemplo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23</a:t>
            </a:fld>
            <a:endParaRPr lang="es-ES" altLang="es-A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672" t="17859" r="15744" b="9656"/>
          <a:stretch/>
        </p:blipFill>
        <p:spPr>
          <a:xfrm>
            <a:off x="1847528" y="1643118"/>
            <a:ext cx="775218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5992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Proceso</a:t>
            </a:r>
          </a:p>
        </p:txBody>
      </p:sp>
      <p:sp>
        <p:nvSpPr>
          <p:cNvPr id="21" name="Marcador de pie de página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22" name="Marcador de número de diapositiva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3</a:t>
            </a:fld>
            <a:endParaRPr lang="es-ES" altLang="es-AR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CD638E2-9988-4700-BA73-44C0F145D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4" t="32387" r="37007" b="29813"/>
          <a:stretch/>
        </p:blipFill>
        <p:spPr>
          <a:xfrm>
            <a:off x="4295800" y="4449301"/>
            <a:ext cx="4865322" cy="221710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8AC4624-C3AA-407C-A8A7-04B5CFC095B1}"/>
              </a:ext>
            </a:extLst>
          </p:cNvPr>
          <p:cNvSpPr/>
          <p:nvPr/>
        </p:nvSpPr>
        <p:spPr>
          <a:xfrm>
            <a:off x="839416" y="1880087"/>
            <a:ext cx="105131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altLang="es-AR" dirty="0"/>
              <a:t>Un </a:t>
            </a:r>
            <a:r>
              <a:rPr lang="es-AR" altLang="es-AR" i="1" dirty="0"/>
              <a:t>proceso</a:t>
            </a:r>
            <a:r>
              <a:rPr lang="es-AR" altLang="es-AR" dirty="0"/>
              <a:t> se define como un conjunto de actividades interrelacionadas que transforman entradas en salidas.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AR" altLang="es-AR" dirty="0"/>
              <a:t>Define </a:t>
            </a:r>
            <a:r>
              <a:rPr lang="es-AR" altLang="es-AR" i="1" dirty="0"/>
              <a:t>Quién</a:t>
            </a:r>
            <a:r>
              <a:rPr lang="es-AR" altLang="es-AR" dirty="0"/>
              <a:t> esta haciendo </a:t>
            </a:r>
            <a:r>
              <a:rPr lang="es-AR" altLang="es-AR" i="1" dirty="0"/>
              <a:t>Qué, Cuándo y Cómo </a:t>
            </a:r>
            <a:r>
              <a:rPr lang="es-AR" altLang="es-AR" dirty="0"/>
              <a:t>para alcanzar un determinado objetivo.</a:t>
            </a:r>
          </a:p>
          <a:p>
            <a:r>
              <a:rPr lang="es-AR" dirty="0"/>
              <a:t>Transforma insumos en valor para sus clientes internos y externos. Atravesando la estructura organizacional</a:t>
            </a:r>
          </a:p>
          <a:p>
            <a:endParaRPr lang="es-AR" altLang="es-AR" dirty="0"/>
          </a:p>
          <a:p>
            <a:r>
              <a:rPr lang="es-AR" altLang="es-AR" dirty="0"/>
              <a:t>ISO lo define como :</a:t>
            </a:r>
          </a:p>
          <a:p>
            <a:r>
              <a:rPr lang="es-AR" altLang="es-AR" dirty="0"/>
              <a:t>“</a:t>
            </a:r>
            <a:r>
              <a:rPr lang="es-AR" altLang="es-AR" i="1" dirty="0"/>
              <a:t>Proceso o Conjunto de  procesos usados por una organización o proyecto para planificar, gestionar, ejecutar, monitorizar, controlar y mejorar sus actividades de software relacionadas”</a:t>
            </a:r>
          </a:p>
        </p:txBody>
      </p:sp>
    </p:spTree>
    <p:extLst>
      <p:ext uri="{BB962C8B-B14F-4D97-AF65-F5344CB8AC3E}">
        <p14:creationId xmlns:p14="http://schemas.microsoft.com/office/powerpoint/2010/main" val="190343651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Imagen 1053">
            <a:extLst>
              <a:ext uri="{FF2B5EF4-FFF2-40B4-BE49-F238E27FC236}">
                <a16:creationId xmlns:a16="http://schemas.microsoft.com/office/drawing/2014/main" id="{D6827D3C-E5FC-48EE-AD5D-030F2BBDF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1100" t="26200" r="30962" b="27601"/>
          <a:stretch/>
        </p:blipFill>
        <p:spPr>
          <a:xfrm>
            <a:off x="2711624" y="1988841"/>
            <a:ext cx="6067870" cy="41564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F22600-B1BE-4F67-B9CE-90B44667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Proceso</a:t>
            </a:r>
            <a:endParaRPr lang="es-AR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4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3558004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0A1A2-7749-4E1E-8291-D96E80838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AR"/>
              <a:t>Conceptos relacionados con procesos</a:t>
            </a:r>
            <a:br>
              <a:rPr lang="es-ES" altLang="es-AR"/>
            </a:br>
            <a:endParaRPr lang="es-AR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altLang="es-AR"/>
              <a:t>SUBPROCESO: Es una parte bien definida y delimitada de un proceso. Una actividad o una secuencia ordenada de actividades con entidad propia dentro de un proceso.</a:t>
            </a:r>
          </a:p>
          <a:p>
            <a:endParaRPr lang="es-AR" altLang="es-AR"/>
          </a:p>
          <a:p>
            <a:r>
              <a:rPr lang="es-ES" altLang="es-AR"/>
              <a:t>PROCEDIMIENTO: Es la forma especifica de llevar a cabo una actividad, un subproceso o un proceso. Los procedimientos se plasman por escrito en documentos que explican paso a paso que debe hacerse</a:t>
            </a:r>
            <a:endParaRPr lang="es-AR" altLang="es-AR"/>
          </a:p>
          <a:p>
            <a:endParaRPr lang="es-AR" dirty="0"/>
          </a:p>
        </p:txBody>
      </p:sp>
      <p:sp>
        <p:nvSpPr>
          <p:cNvPr id="6" name="Rectangle 56">
            <a:extLst>
              <a:ext uri="{FF2B5EF4-FFF2-40B4-BE49-F238E27FC236}">
                <a16:creationId xmlns:a16="http://schemas.microsoft.com/office/drawing/2014/main" id="{EDACAC23-6CD3-4C10-932D-0EBE07EA5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6864"/>
            <a:ext cx="1233988" cy="323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74456" tIns="46023" rIns="447534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14" name="Marcador de pie de página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5</a:t>
            </a:fld>
            <a:endParaRPr lang="es-ES" alt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857098-AB0D-40FD-925B-A66474B8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647" y="3809614"/>
            <a:ext cx="2769096" cy="293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369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4485C-B5D4-4CD0-BEDF-76BA2F3D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Gestión por procesos</a:t>
            </a:r>
            <a:br>
              <a:rPr lang="es-ES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3D7CD9-A05D-48B0-8475-D4496AAF95C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Muchas organizaciones se rigen por una </a:t>
            </a:r>
            <a:r>
              <a:rPr lang="es-ES" b="1" dirty="0"/>
              <a:t>gestión funcional, </a:t>
            </a:r>
            <a:r>
              <a:rPr lang="es-ES" dirty="0"/>
              <a:t>que se basa en el funcionamiento de la empresa de forma vertical, dividiendo la compañía en departamentos, dificultando la relación entre ellos y con los clientes. </a:t>
            </a:r>
          </a:p>
          <a:p>
            <a:pPr lvl="1"/>
            <a:r>
              <a:rPr lang="es-ES" dirty="0"/>
              <a:t>N</a:t>
            </a:r>
            <a:r>
              <a:rPr lang="es-ES" b="1" dirty="0"/>
              <a:t>o refleja el funcionamiento empresarial, las relaciones con los clientes, las responsabilidades o los resultados. </a:t>
            </a:r>
            <a:endParaRPr lang="es-ES" dirty="0"/>
          </a:p>
          <a:p>
            <a:r>
              <a:rPr lang="es-ES" dirty="0"/>
              <a:t>E</a:t>
            </a:r>
            <a:r>
              <a:rPr lang="es-ES" b="1" dirty="0"/>
              <a:t>l modelo de gestión por procesos </a:t>
            </a:r>
            <a:r>
              <a:rPr lang="es-ES" dirty="0"/>
              <a:t>se centra en las actividades de la organización y busca optimizarlas para</a:t>
            </a:r>
            <a:r>
              <a:rPr lang="es-ES" b="1" dirty="0"/>
              <a:t> sacar el máximo rendimiento además de añadir valor a los resultados</a:t>
            </a:r>
            <a:r>
              <a:rPr lang="es-ES" dirty="0"/>
              <a:t>. </a:t>
            </a: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1155F9-B3C4-4246-8489-1D52BAB5ED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3D3FBC-1747-4593-AB08-2807CA65C3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6</a:t>
            </a:fld>
            <a:endParaRPr lang="es-ES" altLang="es-AR"/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DFEE8146-96C3-448D-A819-B9148E666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0" t="49668" r="24915" b="19712"/>
          <a:stretch/>
        </p:blipFill>
        <p:spPr bwMode="auto">
          <a:xfrm>
            <a:off x="5530180" y="4178300"/>
            <a:ext cx="3995905" cy="190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32745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07EF0-01A4-4D7C-8B59-6FD3B9D1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Gestión por procesos</a:t>
            </a:r>
            <a:br>
              <a:rPr lang="es-ES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3659FB-DE27-4E69-A8D7-A077B33A337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ES" dirty="0"/>
              <a:t>La gestión de procesos o gestión basada en procesos </a:t>
            </a:r>
            <a:r>
              <a:rPr lang="es-ES" b="1" i="1" dirty="0"/>
              <a:t>es </a:t>
            </a:r>
            <a:r>
              <a:rPr lang="es-ES" dirty="0"/>
              <a:t>uno de los </a:t>
            </a:r>
            <a:r>
              <a:rPr lang="es-ES" b="1" i="1" dirty="0"/>
              <a:t>8 principios de la gestión de la calidad</a:t>
            </a:r>
            <a:r>
              <a:rPr lang="es-ES" dirty="0"/>
              <a:t>. Su importancia radica en que los resultados se alcanzan con más eficiencia cuando las actividades y los recursos relacionados se gestionan como un proceso.</a:t>
            </a:r>
          </a:p>
          <a:p>
            <a:r>
              <a:rPr lang="es-ES" dirty="0"/>
              <a:t>En general, cualquier organización que tiene establecida una </a:t>
            </a:r>
            <a:r>
              <a:rPr lang="es-ES" b="1" i="1" dirty="0"/>
              <a:t>gestión funcional</a:t>
            </a:r>
            <a:r>
              <a:rPr lang="es-ES" dirty="0"/>
              <a:t>, se trabaja en departamentos con una definición clara de la jerarquía.</a:t>
            </a:r>
          </a:p>
          <a:p>
            <a:r>
              <a:rPr lang="es-ES" dirty="0"/>
              <a:t>Al adoptar un enfoque de </a:t>
            </a:r>
            <a:r>
              <a:rPr lang="es-ES" b="1" i="1" dirty="0"/>
              <a:t>gestión por procesos</a:t>
            </a:r>
            <a:r>
              <a:rPr lang="es-ES" dirty="0"/>
              <a:t>, no se elimina la estructura de departamentos de la organización pero se concentra la atención en el resultado de cada proceso y en la manera en que éstos aportan valor al cliente.</a:t>
            </a:r>
          </a:p>
          <a:p>
            <a:endParaRPr lang="es-AR" dirty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7</a:t>
            </a:fld>
            <a:endParaRPr lang="es-ES" alt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F4A7CA-5EB2-42DB-8799-5C1C73D3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185" y="3861048"/>
            <a:ext cx="3963366" cy="28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8484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8FC05-78B7-4C8A-9A87-07944D98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Gestión por procesos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DD61D2-0A0C-41B3-8DF1-BF952A8F25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Gestionar sus actividades con un enfoque basado en procesos proporciona a las organizaciones múltiples ventajas:</a:t>
            </a:r>
          </a:p>
          <a:p>
            <a:pPr marL="0" indent="0">
              <a:buNone/>
            </a:pPr>
            <a:endParaRPr lang="es-E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s-ES" sz="1600" dirty="0"/>
              <a:t>Facilita la orientación al cliente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s-ES" sz="1600" dirty="0"/>
              <a:t>Mejora la eficacia y la eficiencia de las actividades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s-ES" sz="1600" dirty="0"/>
              <a:t>Ayuda a estructurar las actividades de la organización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s-ES" sz="1600" dirty="0"/>
              <a:t>Permite mejorar el seguimiento y el control de los resultados obtenidos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s-ES" sz="1600" dirty="0"/>
              <a:t>Facilita la planificación, el establecimiento de objetivos de mejora y la consecución de los mismos</a:t>
            </a:r>
            <a:r>
              <a:rPr lang="es-ES" dirty="0"/>
              <a:t> </a:t>
            </a:r>
          </a:p>
          <a:p>
            <a:endParaRPr lang="es-AR" dirty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8</a:t>
            </a:fld>
            <a:endParaRPr lang="es-ES" alt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7DAEE1-A8A1-4898-9181-36E4CF53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31" t="18500" r="2750" b="44750"/>
          <a:stretch/>
        </p:blipFill>
        <p:spPr>
          <a:xfrm>
            <a:off x="4231618" y="4869160"/>
            <a:ext cx="369915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057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DA81D-0E47-42C6-A176-4A3A4B1E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Gestión funcional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B26287-4512-4C8B-B0AC-0331B5A61DF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La división o gestión funcional presenta  :</a:t>
            </a:r>
          </a:p>
          <a:p>
            <a:r>
              <a:rPr lang="es-ES" dirty="0"/>
              <a:t>Especialización</a:t>
            </a:r>
          </a:p>
          <a:p>
            <a:r>
              <a:rPr lang="es-ES" dirty="0"/>
              <a:t>División de trabajo</a:t>
            </a:r>
          </a:p>
          <a:p>
            <a:r>
              <a:rPr lang="es-ES" dirty="0"/>
              <a:t>División de las responsabilidades</a:t>
            </a:r>
          </a:p>
          <a:p>
            <a:r>
              <a:rPr lang="es-ES" dirty="0"/>
              <a:t>Control y Medición por funciones</a:t>
            </a:r>
          </a:p>
          <a:p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525C09-4FD7-4B1E-940C-EE674A778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7929" y="2544763"/>
            <a:ext cx="4295775" cy="3267075"/>
          </a:xfrm>
          <a:prstGeom prst="rect">
            <a:avLst/>
          </a:prstGeom>
        </p:spPr>
      </p:pic>
      <p:sp>
        <p:nvSpPr>
          <p:cNvPr id="11" name="Marcador de pie de página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/>
              <a:t>Calidad de Sistemas de Software  - 2019</a:t>
            </a:r>
            <a:endParaRPr lang="es-ES_tradnl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AEA118-464F-43A9-BFBC-733A5CD74998}" type="slidenum">
              <a:rPr lang="es-ES" altLang="es-AR" smtClean="0"/>
              <a:pPr>
                <a:defRPr/>
              </a:pPr>
              <a:t>9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2784865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3">
  <a:themeElements>
    <a:clrScheme name="Personalizado 1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C00000"/>
      </a:accent1>
      <a:accent2>
        <a:srgbClr val="CCB400"/>
      </a:accent2>
      <a:accent3>
        <a:srgbClr val="8CADAE"/>
      </a:accent3>
      <a:accent4>
        <a:srgbClr val="7F7F7F"/>
      </a:accent4>
      <a:accent5>
        <a:srgbClr val="8FB08C"/>
      </a:accent5>
      <a:accent6>
        <a:srgbClr val="C00000"/>
      </a:accent6>
      <a:hlink>
        <a:srgbClr val="00A3D6"/>
      </a:hlink>
      <a:folHlink>
        <a:srgbClr val="694F07"/>
      </a:folHlink>
    </a:clrScheme>
    <a:fontScheme name="Metropolitan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a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3" id="{6AD52EF2-3116-483B-907F-0DF5907AC153}" vid="{2BBE4237-8844-4E2F-B7CD-644BE1D1160B}"/>
    </a:ext>
  </a:extLst>
</a:theme>
</file>

<file path=ppt/theme/theme3.xml><?xml version="1.0" encoding="utf-8"?>
<a:theme xmlns:a="http://schemas.openxmlformats.org/drawingml/2006/main" name="1_Berlín">
  <a:themeElements>
    <a:clrScheme name="Personalizado 7">
      <a:dk1>
        <a:srgbClr val="660033"/>
      </a:dk1>
      <a:lt1>
        <a:sysClr val="window" lastClr="FFFFFF"/>
      </a:lt1>
      <a:dk2>
        <a:srgbClr val="000000"/>
      </a:dk2>
      <a:lt2>
        <a:srgbClr val="FFFFFF"/>
      </a:lt2>
      <a:accent1>
        <a:srgbClr val="66003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4.xml><?xml version="1.0" encoding="utf-8"?>
<a:theme xmlns:a="http://schemas.openxmlformats.org/drawingml/2006/main" name="Berlín">
  <a:themeElements>
    <a:clrScheme name="Personalizado 26">
      <a:dk1>
        <a:srgbClr val="7F7F7F"/>
      </a:dk1>
      <a:lt1>
        <a:srgbClr val="A52705"/>
      </a:lt1>
      <a:dk2>
        <a:srgbClr val="FFFFFF"/>
      </a:dk2>
      <a:lt2>
        <a:srgbClr val="B2B2B2"/>
      </a:lt2>
      <a:accent1>
        <a:srgbClr val="7F7F7F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A52705"/>
      </a:accent6>
      <a:hlink>
        <a:srgbClr val="7B1D03"/>
      </a:hlink>
      <a:folHlink>
        <a:srgbClr val="FB967B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5.xml><?xml version="1.0" encoding="utf-8"?>
<a:theme xmlns:a="http://schemas.openxmlformats.org/drawingml/2006/main" name="2_Berlí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6.xml><?xml version="1.0" encoding="utf-8"?>
<a:theme xmlns:a="http://schemas.openxmlformats.org/drawingml/2006/main" name="3_Berlí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ersonalizado 1">
    <a:dk1>
      <a:sysClr val="windowText" lastClr="000000"/>
    </a:dk1>
    <a:lt1>
      <a:sysClr val="window" lastClr="FFFFFF"/>
    </a:lt1>
    <a:dk2>
      <a:srgbClr val="646B86"/>
    </a:dk2>
    <a:lt2>
      <a:srgbClr val="C5D1D7"/>
    </a:lt2>
    <a:accent1>
      <a:srgbClr val="C00000"/>
    </a:accent1>
    <a:accent2>
      <a:srgbClr val="CCB400"/>
    </a:accent2>
    <a:accent3>
      <a:srgbClr val="8CADAE"/>
    </a:accent3>
    <a:accent4>
      <a:srgbClr val="7F7F7F"/>
    </a:accent4>
    <a:accent5>
      <a:srgbClr val="8FB08C"/>
    </a:accent5>
    <a:accent6>
      <a:srgbClr val="C00000"/>
    </a:accent6>
    <a:hlink>
      <a:srgbClr val="00A3D6"/>
    </a:hlink>
    <a:folHlink>
      <a:srgbClr val="694F0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plantilla diapositiva 2018</Template>
  <TotalTime>6120</TotalTime>
  <Words>1286</Words>
  <Application>Microsoft Office PowerPoint</Application>
  <PresentationFormat>Panorámica</PresentationFormat>
  <Paragraphs>159</Paragraphs>
  <Slides>23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23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Trebuchet MS</vt:lpstr>
      <vt:lpstr>Wingdings</vt:lpstr>
      <vt:lpstr>Diseño personalizado</vt:lpstr>
      <vt:lpstr>Tema3</vt:lpstr>
      <vt:lpstr>1_Berlín</vt:lpstr>
      <vt:lpstr>Berlín</vt:lpstr>
      <vt:lpstr>2_Berlín</vt:lpstr>
      <vt:lpstr>3_Berlín</vt:lpstr>
      <vt:lpstr>Calidad de Sistemas de Software</vt:lpstr>
      <vt:lpstr>Principios de Gestión de la Calidad</vt:lpstr>
      <vt:lpstr>Proceso</vt:lpstr>
      <vt:lpstr>Proceso</vt:lpstr>
      <vt:lpstr>Conceptos relacionados con procesos </vt:lpstr>
      <vt:lpstr>Gestión por procesos </vt:lpstr>
      <vt:lpstr>Gestión por procesos </vt:lpstr>
      <vt:lpstr>Gestión por procesos</vt:lpstr>
      <vt:lpstr>Gestión funcional</vt:lpstr>
      <vt:lpstr>Gestion funcional</vt:lpstr>
      <vt:lpstr>Gestión por procesos</vt:lpstr>
      <vt:lpstr>Gestión por procesos vs Gestión funcional</vt:lpstr>
      <vt:lpstr>Interacción de tres elementos</vt:lpstr>
      <vt:lpstr>Características de los Procesos</vt:lpstr>
      <vt:lpstr>Identificación de procesos y Mapa de Procesos</vt:lpstr>
      <vt:lpstr>Mapa de Procesos</vt:lpstr>
      <vt:lpstr>Proceso</vt:lpstr>
      <vt:lpstr>Mapa de procesos convencional</vt:lpstr>
      <vt:lpstr>Gestión de los Procesos</vt:lpstr>
      <vt:lpstr>Gestión de los Proceso de software Ciclo PHVA</vt:lpstr>
      <vt:lpstr>Gestión de los Proceso de software Ciclo PHVA</vt:lpstr>
      <vt:lpstr>Mapa de Procesos – Ejemplo </vt:lpstr>
      <vt:lpstr>Mapa de Procesos – Ejemplo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Calidad de Sistemas de Software en Pequeñas y Medianas Empresas</dc:title>
  <dc:creator>Ariel</dc:creator>
  <cp:lastModifiedBy>Silvia Esponda</cp:lastModifiedBy>
  <cp:revision>187</cp:revision>
  <cp:lastPrinted>2018-08-24T14:59:36Z</cp:lastPrinted>
  <dcterms:created xsi:type="dcterms:W3CDTF">2009-09-09T16:46:35Z</dcterms:created>
  <dcterms:modified xsi:type="dcterms:W3CDTF">2019-09-02T19:15:43Z</dcterms:modified>
</cp:coreProperties>
</file>